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roxima Nova"/>
      <p:regular r:id="rId31"/>
      <p:bold r:id="rId32"/>
      <p:italic r:id="rId33"/>
      <p:boldItalic r:id="rId34"/>
    </p:embeddedFont>
    <p:embeddedFont>
      <p:font typeface="Amatic SC"/>
      <p:regular r:id="rId35"/>
      <p:bold r:id="rId36"/>
    </p:embeddedFont>
    <p:embeddedFont>
      <p:font typeface="Lato"/>
      <p:regular r:id="rId37"/>
      <p:bold r:id="rId38"/>
      <p:italic r:id="rId39"/>
      <p:boldItalic r:id="rId40"/>
    </p:embeddedFont>
    <p:embeddedFont>
      <p:font typeface="Montserrat"/>
      <p:regular r:id="rId41"/>
      <p:bold r:id="rId42"/>
      <p:italic r:id="rId43"/>
      <p:boldItalic r:id="rId44"/>
    </p:embeddedFont>
    <p:embeddedFont>
      <p:font typeface="Lato Light"/>
      <p:regular r:id="rId45"/>
      <p:bold r:id="rId46"/>
      <p:italic r:id="rId47"/>
      <p:boldItalic r:id="rId48"/>
    </p:embeddedFont>
    <p:embeddedFont>
      <p:font typeface="Quicksand"/>
      <p:regular r:id="rId49"/>
      <p:bold r:id="rId50"/>
    </p:embeddedFont>
    <p:embeddedFont>
      <p:font typeface="Proxima Nova Semibold"/>
      <p:regular r:id="rId51"/>
      <p:bold r:id="rId52"/>
      <p:boldItalic r:id="rId53"/>
    </p:embeddedFont>
    <p:embeddedFont>
      <p:font typeface="Barlow Semi Condensed"/>
      <p:regular r:id="rId54"/>
      <p:bold r:id="rId55"/>
      <p:italic r:id="rId56"/>
      <p:boldItalic r:id="rId57"/>
    </p:embeddedFont>
    <p:embeddedFont>
      <p:font typeface="Questrial"/>
      <p:regular r:id="rId58"/>
    </p:embeddedFont>
    <p:embeddedFont>
      <p:font typeface="Quicksand Light"/>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2622D5-AF66-485E-B3E6-65A90A31D304}">
  <a:tblStyle styleId="{F82622D5-AF66-485E-B3E6-65A90A31D3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LatoLight-bold.fntdata"/><Relationship Id="rId45" Type="http://schemas.openxmlformats.org/officeDocument/2006/relationships/font" Target="fonts/Lat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atoLight-boldItalic.fntdata"/><Relationship Id="rId47" Type="http://schemas.openxmlformats.org/officeDocument/2006/relationships/font" Target="fonts/LatoLight-italic.fntdata"/><Relationship Id="rId49" Type="http://schemas.openxmlformats.org/officeDocument/2006/relationships/font" Target="fonts/Quicksan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regular.fntdata"/><Relationship Id="rId30" Type="http://schemas.openxmlformats.org/officeDocument/2006/relationships/slide" Target="slides/slide24.xml"/><Relationship Id="rId33" Type="http://schemas.openxmlformats.org/officeDocument/2006/relationships/font" Target="fonts/ProximaNova-italic.fntdata"/><Relationship Id="rId32" Type="http://schemas.openxmlformats.org/officeDocument/2006/relationships/font" Target="fonts/ProximaNova-bold.fntdata"/><Relationship Id="rId35" Type="http://schemas.openxmlformats.org/officeDocument/2006/relationships/font" Target="fonts/AmaticSC-regular.fntdata"/><Relationship Id="rId34" Type="http://schemas.openxmlformats.org/officeDocument/2006/relationships/font" Target="fonts/ProximaNova-boldItalic.fntdata"/><Relationship Id="rId37" Type="http://schemas.openxmlformats.org/officeDocument/2006/relationships/font" Target="fonts/Lato-regular.fntdata"/><Relationship Id="rId36" Type="http://schemas.openxmlformats.org/officeDocument/2006/relationships/font" Target="fonts/AmaticSC-bold.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Quicksand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roximaNovaSemibold-regular.fntdata"/><Relationship Id="rId50" Type="http://schemas.openxmlformats.org/officeDocument/2006/relationships/font" Target="fonts/Quicksand-bold.fntdata"/><Relationship Id="rId53" Type="http://schemas.openxmlformats.org/officeDocument/2006/relationships/font" Target="fonts/ProximaNovaSemibold-boldItalic.fntdata"/><Relationship Id="rId52" Type="http://schemas.openxmlformats.org/officeDocument/2006/relationships/font" Target="fonts/ProximaNovaSemibold-bold.fntdata"/><Relationship Id="rId11" Type="http://schemas.openxmlformats.org/officeDocument/2006/relationships/slide" Target="slides/slide5.xml"/><Relationship Id="rId55" Type="http://schemas.openxmlformats.org/officeDocument/2006/relationships/font" Target="fonts/BarlowSemiCondensed-bold.fntdata"/><Relationship Id="rId10" Type="http://schemas.openxmlformats.org/officeDocument/2006/relationships/slide" Target="slides/slide4.xml"/><Relationship Id="rId54" Type="http://schemas.openxmlformats.org/officeDocument/2006/relationships/font" Target="fonts/BarlowSemiCondensed-regular.fntdata"/><Relationship Id="rId13" Type="http://schemas.openxmlformats.org/officeDocument/2006/relationships/slide" Target="slides/slide7.xml"/><Relationship Id="rId57" Type="http://schemas.openxmlformats.org/officeDocument/2006/relationships/font" Target="fonts/BarlowSemiCondensed-boldItalic.fntdata"/><Relationship Id="rId12" Type="http://schemas.openxmlformats.org/officeDocument/2006/relationships/slide" Target="slides/slide6.xml"/><Relationship Id="rId56" Type="http://schemas.openxmlformats.org/officeDocument/2006/relationships/font" Target="fonts/BarlowSemiCondensed-italic.fntdata"/><Relationship Id="rId15" Type="http://schemas.openxmlformats.org/officeDocument/2006/relationships/slide" Target="slides/slide9.xml"/><Relationship Id="rId59" Type="http://schemas.openxmlformats.org/officeDocument/2006/relationships/font" Target="fonts/QuicksandLight-regular.fntdata"/><Relationship Id="rId14" Type="http://schemas.openxmlformats.org/officeDocument/2006/relationships/slide" Target="slides/slide8.xml"/><Relationship Id="rId58" Type="http://schemas.openxmlformats.org/officeDocument/2006/relationships/font" Target="fonts/Questrial-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ardeck.com" TargetMode="External"/><Relationship Id="rId3" Type="http://schemas.openxmlformats.org/officeDocument/2006/relationships/hyperlink" Target="https://www.peardeck.com/pear-deck-blog/discussing-hard-topics-with-students-facing-painful-or-polarizing-subjec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b7f13339e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b7f13339e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7f13339e3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b7f13339e3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b="1" lang="en">
                <a:solidFill>
                  <a:schemeClr val="dk1"/>
                </a:solidFill>
                <a:latin typeface="Proxima Nova"/>
                <a:ea typeface="Proxima Nova"/>
                <a:cs typeface="Proxima Nova"/>
                <a:sym typeface="Proxima Nova"/>
              </a:rPr>
              <a:t>Don’t forget to present with Pear Deck! </a:t>
            </a:r>
            <a:endParaRPr>
              <a:solidFill>
                <a:schemeClr val="dk1"/>
              </a:solidFill>
              <a:latin typeface="Proxima Nova"/>
              <a:ea typeface="Proxima Nova"/>
              <a:cs typeface="Proxima Nova"/>
              <a:sym typeface="Proxima Nova"/>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To install the Pear Deck Add-on for Google Slides go to Add-ons, Get Add-ons and search for Pear Deck. </a:t>
            </a:r>
            <a:endParaRPr>
              <a:solidFill>
                <a:schemeClr val="dk1"/>
              </a:solidFill>
              <a:latin typeface="Proxima Nova"/>
              <a:ea typeface="Proxima Nova"/>
              <a:cs typeface="Proxima Nova"/>
              <a:sym typeface="Proxima Nova"/>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Accept the permissions and open the Pear Deck Sidebar.  </a:t>
            </a:r>
            <a:endParaRPr>
              <a:solidFill>
                <a:schemeClr val="dk1"/>
              </a:solidFill>
              <a:latin typeface="Proxima Nova"/>
              <a:ea typeface="Proxima Nova"/>
              <a:cs typeface="Proxima Nova"/>
              <a:sym typeface="Proxima Nova"/>
            </a:endParaRPr>
          </a:p>
          <a:p>
            <a:pPr indent="0" lvl="0" marL="0" rtl="0" algn="l">
              <a:lnSpc>
                <a:spcPct val="117999"/>
              </a:lnSpc>
              <a:spcBef>
                <a:spcPts val="0"/>
              </a:spcBef>
              <a:spcAft>
                <a:spcPts val="0"/>
              </a:spcAft>
              <a:buClr>
                <a:schemeClr val="dk1"/>
              </a:buClr>
              <a:buSzPts val="800"/>
              <a:buFont typeface="Helvetica Neue"/>
              <a:buNone/>
            </a:pPr>
            <a:r>
              <a:rPr lang="en">
                <a:solidFill>
                  <a:schemeClr val="dk1"/>
                </a:solidFill>
                <a:latin typeface="Proxima Nova"/>
                <a:ea typeface="Proxima Nova"/>
                <a:cs typeface="Proxima Nova"/>
                <a:sym typeface="Proxima Nova"/>
              </a:rPr>
              <a:t>To launch your interactive Pear Deck presentation, click </a:t>
            </a:r>
            <a:r>
              <a:rPr b="1" lang="en">
                <a:solidFill>
                  <a:schemeClr val="dk1"/>
                </a:solidFill>
                <a:latin typeface="Proxima Nova"/>
                <a:ea typeface="Proxima Nova"/>
                <a:cs typeface="Proxima Nova"/>
                <a:sym typeface="Proxima Nova"/>
              </a:rPr>
              <a:t>Present with Pear Deck from the Pear Deck Sidebar</a:t>
            </a:r>
            <a:r>
              <a:rPr lang="en">
                <a:solidFill>
                  <a:schemeClr val="dk1"/>
                </a:solidFill>
                <a:latin typeface="Proxima Nova"/>
                <a:ea typeface="Proxima Nova"/>
                <a:cs typeface="Proxima Nova"/>
                <a:sym typeface="Proxima Nova"/>
              </a:rPr>
              <a:t>, this starts a new Session that your students can join from their devices. </a:t>
            </a:r>
            <a:br>
              <a:rPr lang="en">
                <a:solidFill>
                  <a:schemeClr val="dk1"/>
                </a:solidFill>
                <a:latin typeface="Proxima Nova"/>
                <a:ea typeface="Proxima Nova"/>
                <a:cs typeface="Proxima Nova"/>
                <a:sym typeface="Proxima Nova"/>
              </a:rPr>
            </a:br>
            <a:r>
              <a:rPr lang="en">
                <a:solidFill>
                  <a:schemeClr val="dk1"/>
                </a:solidFill>
                <a:latin typeface="Proxima Nova"/>
                <a:ea typeface="Proxima Nova"/>
                <a:cs typeface="Proxima Nova"/>
                <a:sym typeface="Proxima Nova"/>
              </a:rPr>
              <a:t>Learn more at </a:t>
            </a:r>
            <a:r>
              <a:rPr b="1" lang="en" u="sng">
                <a:solidFill>
                  <a:schemeClr val="accent5"/>
                </a:solidFill>
                <a:latin typeface="Proxima Nova"/>
                <a:ea typeface="Proxima Nova"/>
                <a:cs typeface="Proxima Nova"/>
                <a:sym typeface="Proxima Nova"/>
                <a:hlinkClick r:id="rId2">
                  <a:extLst>
                    <a:ext uri="{A12FA001-AC4F-418D-AE19-62706E023703}">
                      <ahyp:hlinkClr val="tx"/>
                    </a:ext>
                  </a:extLst>
                </a:hlinkClick>
              </a:rPr>
              <a:t>www.peardeck.com</a:t>
            </a:r>
            <a:endParaRPr>
              <a:solidFill>
                <a:schemeClr val="dk1"/>
              </a:solidFill>
              <a:latin typeface="Proxima Nova"/>
              <a:ea typeface="Proxima Nova"/>
              <a:cs typeface="Proxima Nova"/>
              <a:sym typeface="Proxima Nova"/>
            </a:endParaRPr>
          </a:p>
          <a:p>
            <a:pPr indent="0" lvl="0" marL="0" rtl="0" algn="l">
              <a:lnSpc>
                <a:spcPct val="117999"/>
              </a:lnSpc>
              <a:spcBef>
                <a:spcPts val="0"/>
              </a:spcBef>
              <a:spcAft>
                <a:spcPts val="0"/>
              </a:spcAft>
              <a:buClr>
                <a:schemeClr val="dk1"/>
              </a:buClr>
              <a:buSzPts val="800"/>
              <a:buFont typeface="Helvetica Neue"/>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Want to know more about these templates? </a:t>
            </a:r>
            <a:r>
              <a:rPr b="1" lang="en" u="sng">
                <a:solidFill>
                  <a:schemeClr val="accent5"/>
                </a:solidFill>
                <a:latin typeface="Proxima Nova"/>
                <a:ea typeface="Proxima Nova"/>
                <a:cs typeface="Proxima Nova"/>
                <a:sym typeface="Proxima Nova"/>
                <a:hlinkClick r:id="rId3">
                  <a:extLst>
                    <a:ext uri="{A12FA001-AC4F-418D-AE19-62706E023703}">
                      <ahyp:hlinkClr val="tx"/>
                    </a:ext>
                  </a:extLst>
                </a:hlinkClick>
              </a:rPr>
              <a:t>Check out the accompanying blog post!</a:t>
            </a:r>
            <a:endParaRPr b="1">
              <a:solidFill>
                <a:schemeClr val="accent5"/>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7f13339e3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7f13339e3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This is a Pear Deck Draggable™ Slide. </a:t>
            </a:r>
            <a:endParaRPr>
              <a:solidFill>
                <a:schemeClr val="dk1"/>
              </a:solidFill>
            </a:endParaRPr>
          </a:p>
          <a:p>
            <a:pPr indent="0" lvl="0" marL="0" rtl="0" algn="l">
              <a:spcBef>
                <a:spcPts val="0"/>
              </a:spcBef>
              <a:spcAft>
                <a:spcPts val="0"/>
              </a:spcAft>
              <a:buNone/>
            </a:pPr>
            <a:r>
              <a:rPr lang="en">
                <a:solidFill>
                  <a:schemeClr val="dk1"/>
                </a:solidFill>
              </a:rPr>
              <a:t>🍐  To edit the type of question, go back to the "Ask Students a Question" in the Pear Deck sidebar.</a:t>
            </a:r>
            <a:endParaRPr>
              <a:solidFill>
                <a:schemeClr val="dk1"/>
              </a:solidFill>
            </a:endParaRPr>
          </a:p>
          <a:p>
            <a:pPr indent="0" lvl="0" marL="0" rtl="0" algn="l">
              <a:spcBef>
                <a:spcPts val="0"/>
              </a:spcBef>
              <a:spcAft>
                <a:spcPts val="0"/>
              </a:spcAft>
              <a:buNone/>
            </a:pPr>
            <a:r>
              <a:rPr lang="en">
                <a:solidFill>
                  <a:schemeClr val="dk1"/>
                </a:solidFill>
              </a:rPr>
              <a:t>Please change the question to fit the topic you want to discuss.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b7f13339e3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b7f13339e3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a follow-up question prompting students to explain a bit more about how the current situation is impacting their lives.</a:t>
            </a:r>
            <a:endParaRPr>
              <a:solidFill>
                <a:schemeClr val="dk1"/>
              </a:solidFill>
            </a:endParaRPr>
          </a:p>
          <a:p>
            <a:pPr indent="0" lvl="0" marL="0" rtl="0" algn="l">
              <a:spcBef>
                <a:spcPts val="0"/>
              </a:spcBef>
              <a:spcAft>
                <a:spcPts val="0"/>
              </a:spcAft>
              <a:buNone/>
            </a:pPr>
            <a:r>
              <a:rPr lang="en">
                <a:solidFill>
                  <a:schemeClr val="dk1"/>
                </a:solidFill>
              </a:rPr>
              <a:t>If students have been impacted, ask them what they’ve heard.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 This is a Pear Deck Text Slide </a:t>
            </a:r>
            <a:endParaRPr>
              <a:solidFill>
                <a:schemeClr val="dk1"/>
              </a:solidFill>
            </a:endParaRPr>
          </a:p>
          <a:p>
            <a:pPr indent="0" lvl="0" marL="0" rtl="0" algn="l">
              <a:spcBef>
                <a:spcPts val="0"/>
              </a:spcBef>
              <a:spcAft>
                <a:spcPts val="0"/>
              </a:spcAft>
              <a:buNone/>
            </a:pPr>
            <a:r>
              <a:rPr lang="en">
                <a:solidFill>
                  <a:schemeClr val="dk1"/>
                </a:solidFill>
              </a:rPr>
              <a:t>🍐 To edit the type of question, go back to the "Ask Students a Question" in the Pear Deck sidebar.</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b7f13339e3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b7f13339e3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 this slide, students can draw or write 2 things they’ve heard or seen.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This is a Pear Deck Drawing Slide </a:t>
            </a:r>
            <a:endParaRPr/>
          </a:p>
          <a:p>
            <a:pPr indent="0" lvl="0" marL="0" rtl="0" algn="l">
              <a:spcBef>
                <a:spcPts val="0"/>
              </a:spcBef>
              <a:spcAft>
                <a:spcPts val="0"/>
              </a:spcAft>
              <a:buNone/>
            </a:pPr>
            <a:r>
              <a:rPr lang="en"/>
              <a:t>🍐 To edit the type of question, go back to the "Ask Students a Question" in the Pear Deck sidebar.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b7f13339e3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b7f13339e3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an opportunity to suss out where students’ information comes from.  </a:t>
            </a:r>
            <a:endParaRPr>
              <a:solidFill>
                <a:schemeClr val="dk1"/>
              </a:solidFill>
            </a:endParaRPr>
          </a:p>
          <a:p>
            <a:pPr indent="0" lvl="0" marL="0" rtl="0" algn="l">
              <a:spcBef>
                <a:spcPts val="0"/>
              </a:spcBef>
              <a:spcAft>
                <a:spcPts val="0"/>
              </a:spcAft>
              <a:buNone/>
            </a:pPr>
            <a:r>
              <a:rPr lang="en">
                <a:solidFill>
                  <a:schemeClr val="dk1"/>
                </a:solidFill>
              </a:rPr>
              <a:t>Follow-up on this in the following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 This is a Pear Deck Drawing Slide </a:t>
            </a:r>
            <a:endParaRPr/>
          </a:p>
          <a:p>
            <a:pPr indent="0" lvl="0" marL="0" rtl="0" algn="l">
              <a:spcBef>
                <a:spcPts val="0"/>
              </a:spcBef>
              <a:spcAft>
                <a:spcPts val="0"/>
              </a:spcAft>
              <a:buNone/>
            </a:pPr>
            <a:r>
              <a:rPr lang="en"/>
              <a:t>🍐 To edit the type of question, go back to the "Ask Students a Question" in the Pear Deck sidebar.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7f13339e3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7f13339e3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Draggable™ Slide. </a:t>
            </a:r>
            <a:endParaRPr/>
          </a:p>
          <a:p>
            <a:pPr indent="0" lvl="0" marL="0" rtl="0" algn="l">
              <a:spcBef>
                <a:spcPts val="0"/>
              </a:spcBef>
              <a:spcAft>
                <a:spcPts val="0"/>
              </a:spcAft>
              <a:buNone/>
            </a:pPr>
            <a:r>
              <a:rPr lang="en"/>
              <a:t>🍐  To edit the type of question, go back to the "Ask Students a Question" in the Pear Deck sidebar.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7f13339e3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7f13339e3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b7f13339e3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b7f13339e3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Students might be feeling fear, pain, confusion, guilt, sorrow, anger, indifference. Let them know that any emotion is okay.</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rPr lang="en">
                <a:solidFill>
                  <a:schemeClr val="dk1"/>
                </a:solidFill>
                <a:highlight>
                  <a:srgbClr val="FFFFFF"/>
                </a:highlight>
              </a:rPr>
              <a:t>🍐 This is a Pear Deck Drawing Slide </a:t>
            </a:r>
            <a:endParaRPr>
              <a:solidFill>
                <a:schemeClr val="dk1"/>
              </a:solidFill>
              <a:highlight>
                <a:srgbClr val="FFFFFF"/>
              </a:highlight>
            </a:endParaRPr>
          </a:p>
          <a:p>
            <a:pPr indent="0" lvl="0" marL="0" rtl="0" algn="l">
              <a:spcBef>
                <a:spcPts val="0"/>
              </a:spcBef>
              <a:spcAft>
                <a:spcPts val="0"/>
              </a:spcAft>
              <a:buNone/>
            </a:pPr>
            <a:r>
              <a:rPr lang="en">
                <a:solidFill>
                  <a:schemeClr val="dk1"/>
                </a:solidFill>
                <a:highlight>
                  <a:srgbClr val="FFFFFF"/>
                </a:highlight>
              </a:rPr>
              <a:t>🍐 To edit the type of question, go back to the "Ask Students a Question" in the Pear Deck sidebar.</a:t>
            </a:r>
            <a:endParaRPr>
              <a:solidFill>
                <a:schemeClr val="dk1"/>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7f13339e3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7f13339e3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a chance for students to voice their opinions. When you share the answers on the screen, ask students to identify opposing opinions. Ask them if there are opinions that are surprising to them or ones they want to discuss. If you notice that there are opinions that aren’t represented in your class, try to represent them yourself. Be aware of their blind spots and try to open their eyes to different points of view.</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b7f13339e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b7f13339e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7f13339e3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7f13339e3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discussing difficult subjects, silence can be very important. Leave room for students to think about the questions, to consider the thoughts of others, and manage their own emotions.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7f13339e3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7f13339e3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8fa970b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8fa970b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b7f13339e3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b7f13339e3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Quicksand"/>
                <a:ea typeface="Quicksand"/>
                <a:cs typeface="Quicksand"/>
                <a:sym typeface="Quicksand"/>
              </a:rPr>
              <a:t>--Commit Activity--</a:t>
            </a:r>
            <a:endParaRPr sz="1400">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t/>
            </a:r>
            <a:endParaRPr sz="1400">
              <a:latin typeface="Quicksand"/>
              <a:ea typeface="Quicksand"/>
              <a:cs typeface="Quicksand"/>
              <a:sym typeface="Quicksand"/>
            </a:endParaRPr>
          </a:p>
          <a:p>
            <a:pPr indent="0" lvl="0" marL="0" rtl="0" algn="l">
              <a:spcBef>
                <a:spcPts val="0"/>
              </a:spcBef>
              <a:spcAft>
                <a:spcPts val="0"/>
              </a:spcAft>
              <a:buNone/>
            </a:pPr>
            <a:r>
              <a:rPr b="1" lang="en" sz="1200">
                <a:latin typeface="Quicksand"/>
                <a:ea typeface="Quicksand"/>
                <a:cs typeface="Quicksand"/>
                <a:sym typeface="Quicksand"/>
              </a:rPr>
              <a:t>NOTE: </a:t>
            </a:r>
            <a:r>
              <a:rPr lang="en" sz="1200">
                <a:latin typeface="Quicksand"/>
                <a:ea typeface="Quicksand"/>
                <a:cs typeface="Quicksand"/>
                <a:sym typeface="Quicksand"/>
              </a:rPr>
              <a:t>The goal of this slide is to be a scaffold for those who need support coming up with a commitment for the day. It should be up during breakfast for students to reference. The examples under the core values should be generated from the school PBIS Handbook, as well as, from students as they come up with ways to show the core value in the classroom. </a:t>
            </a:r>
            <a:endParaRPr sz="1200">
              <a:latin typeface="Quicksand"/>
              <a:ea typeface="Quicksand"/>
              <a:cs typeface="Quicksand"/>
              <a:sym typeface="Quicksan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b7f13339e3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b7f13339e3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Quicksand"/>
                <a:ea typeface="Quicksand"/>
                <a:cs typeface="Quicksand"/>
                <a:sym typeface="Quicksand"/>
              </a:rPr>
              <a:t>--Trauma Informed Practice--</a:t>
            </a:r>
            <a:endParaRPr sz="14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b="1" sz="1200">
              <a:solidFill>
                <a:schemeClr val="dk1"/>
              </a:solidFill>
              <a:latin typeface="Quicksand"/>
              <a:ea typeface="Quicksand"/>
              <a:cs typeface="Quicksand"/>
              <a:sym typeface="Quicksand"/>
            </a:endParaRPr>
          </a:p>
          <a:p>
            <a:pPr indent="0" lvl="0" marL="0" rtl="0" algn="l">
              <a:spcBef>
                <a:spcPts val="0"/>
              </a:spcBef>
              <a:spcAft>
                <a:spcPts val="0"/>
              </a:spcAft>
              <a:buNone/>
            </a:pPr>
            <a:r>
              <a:rPr b="1" lang="en" sz="1200">
                <a:solidFill>
                  <a:schemeClr val="dk1"/>
                </a:solidFill>
                <a:latin typeface="Quicksand"/>
                <a:ea typeface="Quicksand"/>
                <a:cs typeface="Quicksand"/>
                <a:sym typeface="Quicksand"/>
              </a:rPr>
              <a:t>NOTE: </a:t>
            </a:r>
            <a:r>
              <a:rPr lang="en" sz="1200">
                <a:solidFill>
                  <a:schemeClr val="dk1"/>
                </a:solidFill>
                <a:latin typeface="Quicksand"/>
                <a:ea typeface="Quicksand"/>
                <a:cs typeface="Quicksand"/>
                <a:sym typeface="Quicksand"/>
              </a:rPr>
              <a:t>You should order the blocks in the order that the students follow (i.e. if they have LL first it should be first on the schedule).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As a grade level, you could align on this slide and then each teacher would be responsible for updating their content area each week. </a:t>
            </a:r>
            <a:endParaRPr sz="1200">
              <a:solidFill>
                <a:schemeClr val="dk1"/>
              </a:solidFill>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b7f13339e3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b7f13339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7f13339e3_0_16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7f13339e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b7f13339e3_0_16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b7f13339e3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b8fa970b4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b8fa970b47_0_5:notes"/>
          <p:cNvSpPr txBox="1"/>
          <p:nvPr>
            <p:ph idx="1" type="body"/>
          </p:nvPr>
        </p:nvSpPr>
        <p:spPr>
          <a:xfrm>
            <a:off x="685800" y="4343400"/>
            <a:ext cx="5486400" cy="4114800"/>
          </a:xfrm>
          <a:prstGeom prst="rect">
            <a:avLst/>
          </a:prstGeom>
        </p:spPr>
        <p:txBody>
          <a:bodyPr anchorCtr="0" anchor="t" bIns="107550" lIns="107550" spcFirstLastPara="1" rIns="107550" wrap="square" tIns="107550">
            <a:noAutofit/>
          </a:bodyPr>
          <a:lstStyle/>
          <a:p>
            <a:pPr indent="0" lvl="0" marL="0" rtl="0" algn="l">
              <a:spcBef>
                <a:spcPts val="0"/>
              </a:spcBef>
              <a:spcAft>
                <a:spcPts val="0"/>
              </a:spcAft>
              <a:buNone/>
            </a:pPr>
            <a:r>
              <a:rPr lang="en" sz="1700">
                <a:latin typeface="Quicksand"/>
                <a:ea typeface="Quicksand"/>
                <a:cs typeface="Quicksand"/>
                <a:sym typeface="Quicksand"/>
              </a:rPr>
              <a:t>🍐 This is a Pear Deck Draggable™ Slide. </a:t>
            </a:r>
            <a:endParaRPr sz="1700">
              <a:latin typeface="Quicksand"/>
              <a:ea typeface="Quicksand"/>
              <a:cs typeface="Quicksand"/>
              <a:sym typeface="Quicksand"/>
            </a:endParaRPr>
          </a:p>
          <a:p>
            <a:pPr indent="0" lvl="0" marL="0" rtl="0" algn="l">
              <a:spcBef>
                <a:spcPts val="0"/>
              </a:spcBef>
              <a:spcAft>
                <a:spcPts val="0"/>
              </a:spcAft>
              <a:buNone/>
            </a:pPr>
            <a:r>
              <a:rPr lang="en" sz="1700">
                <a:latin typeface="Quicksand"/>
                <a:ea typeface="Quicksand"/>
                <a:cs typeface="Quicksand"/>
                <a:sym typeface="Quicksand"/>
              </a:rPr>
              <a:t>🍐  To edit the type of question, go back to the "Ask Students a Question" in the Pear Deck sidebar.</a:t>
            </a:r>
            <a:endParaRPr sz="1700">
              <a:latin typeface="Quicksand"/>
              <a:ea typeface="Quicksand"/>
              <a:cs typeface="Quicksand"/>
              <a:sym typeface="Quicksand"/>
            </a:endParaRPr>
          </a:p>
          <a:p>
            <a:pPr indent="0" lvl="0" marL="0" rtl="0" algn="l">
              <a:spcBef>
                <a:spcPts val="0"/>
              </a:spcBef>
              <a:spcAft>
                <a:spcPts val="0"/>
              </a:spcAft>
              <a:buNone/>
            </a:pPr>
            <a:r>
              <a:rPr lang="en" sz="1700">
                <a:latin typeface="Quicksand"/>
                <a:ea typeface="Quicksand"/>
                <a:cs typeface="Quicksand"/>
                <a:sym typeface="Quicksand"/>
              </a:rPr>
              <a:t>--Disengage Stress Activity--</a:t>
            </a:r>
            <a:endParaRPr sz="1700">
              <a:latin typeface="Quicksand"/>
              <a:ea typeface="Quicksand"/>
              <a:cs typeface="Quicksand"/>
              <a:sym typeface="Quicksand"/>
            </a:endParaRPr>
          </a:p>
          <a:p>
            <a:pPr indent="0" lvl="0" marL="0" rtl="0" algn="l">
              <a:spcBef>
                <a:spcPts val="0"/>
              </a:spcBef>
              <a:spcAft>
                <a:spcPts val="0"/>
              </a:spcAft>
              <a:buNone/>
            </a:pPr>
            <a:r>
              <a:t/>
            </a:r>
            <a:endParaRPr sz="1700">
              <a:latin typeface="Quicksand"/>
              <a:ea typeface="Quicksand"/>
              <a:cs typeface="Quicksand"/>
              <a:sym typeface="Quicksand"/>
            </a:endParaRPr>
          </a:p>
          <a:p>
            <a:pPr indent="0" lvl="0" marL="0" rtl="0" algn="l">
              <a:spcBef>
                <a:spcPts val="0"/>
              </a:spcBef>
              <a:spcAft>
                <a:spcPts val="0"/>
              </a:spcAft>
              <a:buNone/>
            </a:pPr>
            <a:r>
              <a:rPr lang="en" sz="1700">
                <a:latin typeface="Quicksand"/>
                <a:ea typeface="Quicksand"/>
                <a:cs typeface="Quicksand"/>
                <a:sym typeface="Quicksand"/>
              </a:rPr>
              <a:t>NOTE: This should be quick in the morning. It could be prior to the charter, as students are thinking about their current emotional state, as students are reflecting on their commitment, or at the end of Community Meeting.</a:t>
            </a:r>
            <a:endParaRPr sz="1700">
              <a:latin typeface="Quicksand"/>
              <a:ea typeface="Quicksand"/>
              <a:cs typeface="Quicksand"/>
              <a:sym typeface="Quicksand"/>
            </a:endParaRPr>
          </a:p>
          <a:p>
            <a:pPr indent="0" lvl="0" marL="0" rtl="0" algn="l">
              <a:spcBef>
                <a:spcPts val="0"/>
              </a:spcBef>
              <a:spcAft>
                <a:spcPts val="0"/>
              </a:spcAft>
              <a:buNone/>
            </a:pPr>
            <a:r>
              <a:t/>
            </a:r>
            <a:endParaRPr sz="1700">
              <a:latin typeface="Quicksand"/>
              <a:ea typeface="Quicksand"/>
              <a:cs typeface="Quicksand"/>
              <a:sym typeface="Quicksand"/>
            </a:endParaRPr>
          </a:p>
          <a:p>
            <a:pPr indent="0" lvl="0" marL="0" rtl="0" algn="l">
              <a:spcBef>
                <a:spcPts val="0"/>
              </a:spcBef>
              <a:spcAft>
                <a:spcPts val="0"/>
              </a:spcAft>
              <a:buNone/>
            </a:pPr>
            <a:r>
              <a:rPr lang="en" sz="1700">
                <a:latin typeface="Quicksand"/>
                <a:ea typeface="Quicksand"/>
                <a:cs typeface="Quicksand"/>
                <a:sym typeface="Quicksand"/>
              </a:rPr>
              <a:t>Helena- </a:t>
            </a:r>
            <a:endParaRPr sz="17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7f13339e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b7f13339e3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b7f13339e3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b7f13339e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7f13339e3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b7f13339e3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3" name="Google Shape;53;p13"/>
          <p:cNvSpPr/>
          <p:nvPr/>
        </p:nvSpPr>
        <p:spPr>
          <a:xfrm>
            <a:off x="-72250" y="4467800"/>
            <a:ext cx="9252300" cy="7335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p13"/>
          <p:cNvPicPr preferRelativeResize="0"/>
          <p:nvPr/>
        </p:nvPicPr>
        <p:blipFill>
          <a:blip r:embed="rId2">
            <a:alphaModFix amt="45000"/>
          </a:blip>
          <a:stretch>
            <a:fillRect/>
          </a:stretch>
        </p:blipFill>
        <p:spPr>
          <a:xfrm>
            <a:off x="8300778" y="4637150"/>
            <a:ext cx="459732" cy="4675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Section header">
  <p:cSld name="SECTION_HEADER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5"/>
          <p:cNvSpPr txBox="1"/>
          <p:nvPr>
            <p:ph idx="1" type="subTitle"/>
          </p:nvPr>
        </p:nvSpPr>
        <p:spPr>
          <a:xfrm>
            <a:off x="311700" y="31494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SZXNwb25zZS10ZXh0Iiwic2xpZGVJZCI6Imc0M2ZlY2JiMzE4XzBfMTciLCJjb250ZW50SW5zdGFuY2VJZCI6IjE4WkpnaE84VE1La1VDSGJjd29UVDgzLXJxbl9hTlQ0aGpIMG1zVzFDeVNRLzJkMGE2ODk4LTU2NWUtNDMwNC04OGVhLTlmNjE3ZmJjZTg1MCIsInNoYXJlQ29kZSI6ImJlamVkaSJ9pearId=magic-pear-metadata-identifier" TargetMode="External"/><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2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hyperlink" Target="http://dontchangethislink.peardeckmagic.zone?eyJ0eXBlIjoiZHJhZ2dhYmxlIiwiZHJhZ2dhYmxlcyI6W3siaWQiOiJkcmFnZ2FibGUwIiwidHlwZSI6Imljb24iLCJpY29uIjp7ImlkIjoiZGVmYXVsdC1jaXJjbGUifSwiY29sb3IiOiIjRDUxRDI4In1dLCJkcmFnZ2FibGVTaXplIjoxMywiZW1iZWRkYWJsZVVybCI6Imh0dHBzOi8vIiwiYW5zd2VycyI6W119pearId=magic-pear-shape-identifier" TargetMode="External"/><Relationship Id="rId5" Type="http://schemas.openxmlformats.org/officeDocument/2006/relationships/image" Target="../media/image12.png"/><Relationship Id="rId6" Type="http://schemas.openxmlformats.org/officeDocument/2006/relationships/hyperlink" Target="http://dontchangethislink.peardeckmagic.zone?eyJ0eXBlIjoiZ29vZ2xlLXNsaWRlcy1hZGRvbi1yZXNwb25zZS1mb290ZXIiLCJsYXN0RWRpdGVkQnkiOiIxMTAwOTkzNjA0OTYzNTk1NjcyNzciLCJwcmVzZW50YXRpb25JZCI6IjE4WkpnaE84VE1La1VDSGJjd29UVDgzLXJxbl9hTlQ0aGpIMG1zVzFDeVNRIiwiY29udGVudElkIjoiY3VzdG9tLXJlc3BvbnNlLWRyYWdnYWJsZSIsInNsaWRlSWQiOiJnNDNmZWNiYjMxOF8wXzYiLCJjb250ZW50SW5zdGFuY2VJZCI6IjE4WkpnaE84VE1La1VDSGJjd29UVDgzLXJxbl9hTlQ0aGpIMG1zVzFDeVNRL2NmMzVkYzRmLWYwNWQtNDFmOS04M2M3LWY4OTc1MGQ2MmY2YiIsInNoYXJlQ29kZSI6ImJlamVkaSJ9pearId=magic-pear-metadata-identifie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6.png"/><Relationship Id="rId5"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SZXNwb25zZS10ZXh0Iiwic2xpZGVJZCI6Imc0M2ZlY2JiMzE4XzBfMTciLCJjb250ZW50SW5zdGFuY2VJZCI6IjE4WkpnaE84VE1La1VDSGJjd29UVDgzLXJxbl9hTlQ0aGpIMG1zVzFDeVNRLzJkMGE2ODk4LTU2NWUtNDMwNC04OGVhLTlmNjE3ZmJjZTg1MCIsInNoYXJlQ29kZSI6ImJlamVkaSJ9pearId=magic-pear-metadata-identifi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4" Type="http://schemas.openxmlformats.org/officeDocument/2006/relationships/image" Target="../media/image2.png"/><Relationship Id="rId5"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oYW5kRHJhd2luZyIsInNsaWRlSWQiOiJnNDNmZWNiYjMxOF8wXzIyIiwiY29udGVudEluc3RhbmNlSWQiOiIxOFpKZ2hPOFRNS2tVQ0hiY3dvVFQ4My1ycW5fYU5UNGhqSDBtc1cxQ3lTUS9lMDA1ZjU3OC0yOTVkLTQ1NGYtYTE4MC1lNmEwYmVhMWMxZmEiLCJzaGFyZUNvZGUiOiJiZWplZGkifQ==pearId=magic-pear-metadata-identifi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4" Type="http://schemas.openxmlformats.org/officeDocument/2006/relationships/image" Target="../media/image1.png"/><Relationship Id="rId5"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oYW5kRHJhd2luZyIsInNsaWRlSWQiOiJnNDNmZWNiYjMxOF8wXzI5IiwiY29udGVudEluc3RhbmNlSWQiOiIxOFpKZ2hPOFRNS2tVQ0hiY3dvVFQ4My1ycW5fYU5UNGhqSDBtc1cxQ3lTUS8yNGQyZTFhNi1hNGViLTRkZWYtYTA0Zi1lNWJmZmM5OTBiMjYiLCJzaGFyZUNvZGUiOiJiZWplZGkifQ==pearId=magic-pear-metadata-identifie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hyperlink" Target="http://dontchangethislink.peardeckmagic.zone?eyJ0eXBlIjoiZHJhZ2dhYmxlIiwiZHJhZ2dhYmxlcyI6W3siaWQiOiJkcmFnZ2FibGUwIiwidHlwZSI6Imljb24iLCJpY29uIjp7ImlkIjoiZGVmYXVsdC1jaXJjbGUifSwiY29sb3IiOiIjRkVEMDMwIn1dLCJkcmFnZ2FibGVTaXplIjoxMywiZW1iZWRkYWJsZVVybCI6Imh0dHBzOi8vIiwiYW5zd2VycyI6W119pearId=magic-pear-shape-identifier" TargetMode="External"/><Relationship Id="rId6" Type="http://schemas.openxmlformats.org/officeDocument/2006/relationships/image" Target="../media/image18.png"/><Relationship Id="rId7"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RyYWdnYWJsZSIsInNsaWRlSWQiOiJnNDNmZWNiYjMxOF8wXzM2IiwiY29udGVudEluc3RhbmNlSWQiOiIxOFpKZ2hPOFRNS2tVQ0hiY3dvVFQ4My1ycW5fYU5UNGhqSDBtc1cxQ3lTUS84MWEyYjY2ZC0zMzQwLTRkMDMtOWNjZi03OWM5ZGQ1NmM0YzgiLCJzaGFyZUNvZGUiOiJiZWplZGkifQ==pearId=magic-pear-metadata-identifi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6" Type="http://schemas.openxmlformats.org/officeDocument/2006/relationships/image" Target="../media/image17.png"/><Relationship Id="rId7"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SZXNwb25zZS10ZXh0Iiwic2xpZGVJZCI6Imc0M2ZlY2JiMzE4XzBfNDQiLCJjb250ZW50SW5zdGFuY2VJZCI6IjE4WkpnaE84VE1La1VDSGJjd29UVDgzLXJxbl9hTlQ0aGpIMG1zVzFDeVNRL2UyZDZmZTZiLTU4YmYtNDE4Yy04YmMyLTBjMWM2ZjU2Njk2YiIsInNoYXJlQ29kZSI6ImJlamVkaSJ9pearId=magic-pear-metadata-identifie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4" Type="http://schemas.openxmlformats.org/officeDocument/2006/relationships/image" Target="../media/image36.png"/><Relationship Id="rId5"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oYW5kRHJhd2luZyIsInNsaWRlSWQiOiJnNDNmZWNiYjMxOF8wXzUxIiwiY29udGVudEluc3RhbmNlSWQiOiIxOFpKZ2hPOFRNS2tVQ0hiY3dvVFQ4My1ycW5fYU5UNGhqSDBtc1cxQ3lTUS8wZWZkZmJkYy1mNjgxLTRmYzItODI1Zi0yNThhZTgxN2RhMjUiLCJzaGFyZUNvZGUiOiJiZWplZGkifQ==pearId=magic-pear-metadata-identifi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6" Type="http://schemas.openxmlformats.org/officeDocument/2006/relationships/image" Target="../media/image20.png"/><Relationship Id="rId7" Type="http://schemas.openxmlformats.org/officeDocument/2006/relationships/hyperlink" Target="http://dontchangethislink.peardeckmagic.zone?eyJ0eXBlIjoiZ29vZ2xlLXNsaWRlcy1hZGRvbi1yZXNwb25zZS1mb290ZXIiLCJsYXN0RWRpdGVkQnkiOiIxMDU1MjM3NTQ1Mzc1NjUzNTYwOTYiLCJwcmVzZW50YXRpb25JZCI6IjE4WkpnaE84VE1La1VDSGJjd29UVDgzLXJxbl9hTlQ0aGpIMG1zVzFDeVNRIiwiY29udGVudElkIjoiY3VzdG9tLXJlc3BvbnNlLWZyZWVSZXNwb25zZS10ZXh0Iiwic2xpZGVJZCI6Imc0M2ZlY2JiMzE4XzBfNTYiLCJjb250ZW50SW5zdGFuY2VJZCI6IjE4WkpnaE84VE1La1VDSGJjd29UVDgzLXJxbl9hTlQ0aGpIMG1zVzFDeVNRLzcyM2RkOGM0LTJiZTctNGUxNC05ZGM3LWNkMWMxMmI5NDE1NyIsInNoYXJlQ29kZSI6ImJlamVkaSJ9pearId=magic-pear-metadata-identifi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ontchangethislink.peardeckmagic.zone?eyJ0eXBlIjoiZ2VuZXJpYy1zbGlkZXMtdHJhY2tpbmctbWV0YWRhdGEiLCJsYXN0RWRpdGVkQnkiOiIxMTAwOTkzNjA0OTYzNTk1NjcyNzciLCJjb250ZW50SW5zdGFuY2VJZCI6InBkLXNsaWRlL09nWnNRUlg0elcwdDBmMWtlMTdtOFR0cnRySWFHVXd5Z3hxQnRpbUwiLCJzaGFyZUNvZGUiOiJiZWplZGkifQ==pearId=magic-pear-metadata-identifie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hyperlink" Target="http://dontchangethislink.peardeckmagic.zone?eyJ0eXBlIjoiZ2VuZXJpYy1zbGlkZXMtdHJhY2tpbmctbWV0YWRhdGEiLCJsYXN0RWRpdGVkQnkiOiIxMTAwOTkzNjA0OTYzNTk1NjcyNzciLCJjb250ZW50SW5zdGFuY2VJZCI6InBkLXNsaWRlL2N0djZNVEpGbkRDN1Q0RHd3YWl6b21jaWxmbFhXZHdENGhFb0FyYkIiLCJzaGFyZUNvZGUiOiJiZWplZGkifQ==pearId=magic-pear-metadata-identifi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35.png"/><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ontchangethislink.peardeckmagic.zone?eyJ0eXBlIjoiZHJhZ2dhYmxlIiwiZHJhZ2dhYmxlcyI6W3siaWQiOiJkcmFnZ2FibGUwIiwidHlwZSI6Imljb24iLCJpY29uIjp7ImlkIjoiZGVmYXVsdC1oZWFydCJ9LCJjb2xvciI6IiNENTFEMjgifSx7ImlkIjoiZHJhZ2dhYmxlMSIsInR5cGUiOiJpY29uIiwiaWNvbiI6eyJpZCI6ImRlZmF1bHQtaGVhcnQifSwiY29sb3IiOiIjZWY5YTE0In0seyJpZCI6ImRyYWdnYWJsZTIiLCJ0eXBlIjoiaWNvbiIsImljb24iOnsiaWQiOiJkZWZhdWx0LWhlYXJ0In0sImNvbG9yIjoiI0ZFRDAzMCJ9LHsiaWQiOiJkcmFnZ2FibGUzIiwidHlwZSI6Imljb24iLCJpY29uIjp7ImlkIjoiZGVmYXVsdC1oZWFydCJ9LCJjb2xvciI6IiM1OEI3NEUifSx7ImlkIjoiZHJhZ2dhYmxlNCIsInR5cGUiOiJpY29uIiwiaWNvbiI6eyJpZCI6ImRlZmF1bHQtaGVhcnQifSwiY29sb3IiOiIjNDFCREVCIn1dLCJkcmFnZ2FibGVTaXplIjoyNSwiZW1iZWRkYWJsZVVybCI6Imh0dHBzOi8vIiwiYW5zd2VycyI6W119pearId=magic-pear-shape-identifier" TargetMode="External"/><Relationship Id="rId4" Type="http://schemas.openxmlformats.org/officeDocument/2006/relationships/image" Target="../media/image4.png"/><Relationship Id="rId5" Type="http://schemas.openxmlformats.org/officeDocument/2006/relationships/hyperlink" Target="http://dontchangethislink.peardeckmagic.zone?eyJ0eXBlIjoiZ29vZ2xlLXNsaWRlcy1hZGRvbi1yZXNwb25zZS1mb290ZXIiLCJsYXN0RWRpdGVkQnkiOiIxMTY0NjYyMjUzMzA4OTA1MzIyMTIiLCJwcmVzZW50YXRpb25JZCI6IjFQbjJQbmNRN3Z1Y21jbXVseTRPOHVzZy1YM0VaNFg5RXo0Smx4TUpaY19jIiwiY29udGVudElkIjoiY3VzdG9tLXJlc3BvbnNlLWRyYWdnYWJsZSIsInNsaWRlSWQiOiJnYTI0YWEyN2VmOV8xXzM3IiwiY29udGVudEluc3RhbmNlSWQiOiIxUG4yUG5jUTd2dWNtY211bHk0Tzh1c2ctWDNFWjRYOUV6NEpseE1KWmNfYy8yZjg1NzNlYi0yNjZmLTQ2ZTQtODQ4MC0zZWVlZTE4NTU0NzcifQ==pearId=magic-pear-metadata-identifi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Social Emotional Resources</a:t>
            </a:r>
            <a:endParaRPr/>
          </a:p>
        </p:txBody>
      </p:sp>
      <p:sp>
        <p:nvSpPr>
          <p:cNvPr id="66" name="Google Shape;66;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Practices to center, engage, and lift off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Engage</a:t>
            </a:r>
            <a:endParaRPr/>
          </a:p>
        </p:txBody>
      </p:sp>
      <p:sp>
        <p:nvSpPr>
          <p:cNvPr id="129" name="Google Shape;129;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b="1" lang="en" sz="1700">
                <a:solidFill>
                  <a:schemeClr val="dk1"/>
                </a:solidFill>
                <a:latin typeface="Quicksand"/>
                <a:ea typeface="Quicksand"/>
                <a:cs typeface="Quicksand"/>
                <a:sym typeface="Quicksand"/>
              </a:rPr>
              <a:t>Activities that support processing, collaboration, and community building</a:t>
            </a:r>
            <a:endParaRPr b="1" sz="1700">
              <a:solidFill>
                <a:schemeClr val="dk1"/>
              </a:solidFill>
              <a:latin typeface="Quicksand"/>
              <a:ea typeface="Quicksand"/>
              <a:cs typeface="Quicksand"/>
              <a:sym typeface="Quicksand"/>
            </a:endParaRPr>
          </a:p>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6">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txBox="1"/>
          <p:nvPr/>
        </p:nvSpPr>
        <p:spPr>
          <a:xfrm>
            <a:off x="642350" y="1208400"/>
            <a:ext cx="4812600" cy="31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FFFFFF"/>
                </a:solidFill>
                <a:latin typeface="Proxima Nova"/>
                <a:ea typeface="Proxima Nova"/>
                <a:cs typeface="Proxima Nova"/>
                <a:sym typeface="Proxima Nova"/>
              </a:rPr>
              <a:t>Pear Deck Templates:</a:t>
            </a:r>
            <a:br>
              <a:rPr b="1" lang="en" sz="4000">
                <a:solidFill>
                  <a:srgbClr val="FFFFFF"/>
                </a:solidFill>
                <a:latin typeface="Proxima Nova"/>
                <a:ea typeface="Proxima Nova"/>
                <a:cs typeface="Proxima Nova"/>
                <a:sym typeface="Proxima Nova"/>
              </a:rPr>
            </a:br>
            <a:r>
              <a:rPr b="1" lang="en" sz="4000">
                <a:solidFill>
                  <a:srgbClr val="FFFFFF"/>
                </a:solidFill>
                <a:latin typeface="Proxima Nova"/>
                <a:ea typeface="Proxima Nova"/>
                <a:cs typeface="Proxima Nova"/>
                <a:sym typeface="Proxima Nova"/>
              </a:rPr>
              <a:t>Discussing </a:t>
            </a:r>
            <a:br>
              <a:rPr b="1" lang="en" sz="4000">
                <a:solidFill>
                  <a:srgbClr val="FFFFFF"/>
                </a:solidFill>
                <a:latin typeface="Proxima Nova"/>
                <a:ea typeface="Proxima Nova"/>
                <a:cs typeface="Proxima Nova"/>
                <a:sym typeface="Proxima Nova"/>
              </a:rPr>
            </a:br>
            <a:r>
              <a:rPr b="1" lang="en" sz="4000">
                <a:solidFill>
                  <a:srgbClr val="FFFFFF"/>
                </a:solidFill>
                <a:latin typeface="Proxima Nova"/>
                <a:ea typeface="Proxima Nova"/>
                <a:cs typeface="Proxima Nova"/>
                <a:sym typeface="Proxima Nova"/>
              </a:rPr>
              <a:t>Hard Topics </a:t>
            </a:r>
            <a:br>
              <a:rPr b="1" lang="en" sz="4000">
                <a:solidFill>
                  <a:srgbClr val="FFFFFF"/>
                </a:solidFill>
                <a:latin typeface="Proxima Nova"/>
                <a:ea typeface="Proxima Nova"/>
                <a:cs typeface="Proxima Nova"/>
                <a:sym typeface="Proxima Nova"/>
              </a:rPr>
            </a:br>
            <a:r>
              <a:rPr b="1" lang="en" sz="4000">
                <a:solidFill>
                  <a:srgbClr val="FFFFFF"/>
                </a:solidFill>
                <a:latin typeface="Proxima Nova"/>
                <a:ea typeface="Proxima Nova"/>
                <a:cs typeface="Proxima Nova"/>
                <a:sym typeface="Proxima Nova"/>
              </a:rPr>
              <a:t>with Students</a:t>
            </a:r>
            <a:endParaRPr b="1" sz="4000">
              <a:solidFill>
                <a:srgbClr val="FFFFFF"/>
              </a:solidFill>
              <a:latin typeface="Proxima Nova"/>
              <a:ea typeface="Proxima Nova"/>
              <a:cs typeface="Proxima Nova"/>
              <a:sym typeface="Proxima Nova"/>
            </a:endParaRPr>
          </a:p>
        </p:txBody>
      </p:sp>
      <p:pic>
        <p:nvPicPr>
          <p:cNvPr id="136" name="Google Shape;136;p26"/>
          <p:cNvPicPr preferRelativeResize="0"/>
          <p:nvPr/>
        </p:nvPicPr>
        <p:blipFill>
          <a:blip r:embed="rId4">
            <a:alphaModFix/>
          </a:blip>
          <a:stretch>
            <a:fillRect/>
          </a:stretch>
        </p:blipFill>
        <p:spPr>
          <a:xfrm>
            <a:off x="718550" y="519175"/>
            <a:ext cx="1945050" cy="689225"/>
          </a:xfrm>
          <a:prstGeom prst="rect">
            <a:avLst/>
          </a:prstGeom>
          <a:noFill/>
          <a:ln>
            <a:noFill/>
          </a:ln>
        </p:spPr>
      </p:pic>
      <p:pic>
        <p:nvPicPr>
          <p:cNvPr id="137" name="Google Shape;137;p26"/>
          <p:cNvPicPr preferRelativeResize="0"/>
          <p:nvPr/>
        </p:nvPicPr>
        <p:blipFill rotWithShape="1">
          <a:blip r:embed="rId5">
            <a:alphaModFix/>
          </a:blip>
          <a:srcRect b="0" l="43307" r="3001" t="0"/>
          <a:stretch/>
        </p:blipFill>
        <p:spPr>
          <a:xfrm>
            <a:off x="4027375" y="3925"/>
            <a:ext cx="4901852" cy="5135650"/>
          </a:xfrm>
          <a:prstGeom prst="rect">
            <a:avLst/>
          </a:prstGeom>
          <a:noFill/>
          <a:ln>
            <a:noFill/>
          </a:ln>
        </p:spPr>
      </p:pic>
      <p:pic>
        <p:nvPicPr>
          <p:cNvPr id="138" name="Google Shape;138;p26"/>
          <p:cNvPicPr preferRelativeResize="0"/>
          <p:nvPr/>
        </p:nvPicPr>
        <p:blipFill>
          <a:blip r:embed="rId6">
            <a:alphaModFix/>
          </a:blip>
          <a:stretch>
            <a:fillRect/>
          </a:stretch>
        </p:blipFill>
        <p:spPr>
          <a:xfrm>
            <a:off x="0" y="2975528"/>
            <a:ext cx="2956326" cy="21680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txBox="1"/>
          <p:nvPr/>
        </p:nvSpPr>
        <p:spPr>
          <a:xfrm>
            <a:off x="304800" y="355600"/>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Have you, or someone you know, been impacted by the [recent event]?</a:t>
            </a:r>
            <a:endParaRPr sz="2000">
              <a:latin typeface="Proxima Nova Semibold"/>
              <a:ea typeface="Proxima Nova Semibold"/>
              <a:cs typeface="Proxima Nova Semibold"/>
              <a:sym typeface="Proxima Nova Semibold"/>
            </a:endParaRPr>
          </a:p>
        </p:txBody>
      </p:sp>
      <p:pic>
        <p:nvPicPr>
          <p:cNvPr id="144" name="Google Shape;144;p27"/>
          <p:cNvPicPr preferRelativeResize="0"/>
          <p:nvPr/>
        </p:nvPicPr>
        <p:blipFill>
          <a:blip r:embed="rId3">
            <a:alphaModFix/>
          </a:blip>
          <a:stretch>
            <a:fillRect/>
          </a:stretch>
        </p:blipFill>
        <p:spPr>
          <a:xfrm>
            <a:off x="6604000" y="-477"/>
            <a:ext cx="2540000" cy="166053"/>
          </a:xfrm>
          <a:prstGeom prst="rect">
            <a:avLst/>
          </a:prstGeom>
          <a:noFill/>
          <a:ln>
            <a:noFill/>
          </a:ln>
        </p:spPr>
      </p:pic>
      <p:sp>
        <p:nvSpPr>
          <p:cNvPr id="145" name="Google Shape;145;p27"/>
          <p:cNvSpPr/>
          <p:nvPr/>
        </p:nvSpPr>
        <p:spPr>
          <a:xfrm>
            <a:off x="1087550" y="1100350"/>
            <a:ext cx="3070800" cy="307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7"/>
          <p:cNvSpPr/>
          <p:nvPr/>
        </p:nvSpPr>
        <p:spPr>
          <a:xfrm>
            <a:off x="4924850" y="1036350"/>
            <a:ext cx="3070800" cy="307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7"/>
          <p:cNvSpPr txBox="1"/>
          <p:nvPr/>
        </p:nvSpPr>
        <p:spPr>
          <a:xfrm>
            <a:off x="2354300" y="1341100"/>
            <a:ext cx="5373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rPr>
              <a:t>Yes</a:t>
            </a:r>
            <a:endParaRPr b="1">
              <a:solidFill>
                <a:srgbClr val="999999"/>
              </a:solidFill>
            </a:endParaRPr>
          </a:p>
        </p:txBody>
      </p:sp>
      <p:sp>
        <p:nvSpPr>
          <p:cNvPr id="148" name="Google Shape;148;p27"/>
          <p:cNvSpPr txBox="1"/>
          <p:nvPr/>
        </p:nvSpPr>
        <p:spPr>
          <a:xfrm>
            <a:off x="6191600" y="1243175"/>
            <a:ext cx="5373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rPr>
              <a:t>No</a:t>
            </a:r>
            <a:endParaRPr b="1">
              <a:solidFill>
                <a:srgbClr val="999999"/>
              </a:solidFill>
            </a:endParaRPr>
          </a:p>
        </p:txBody>
      </p:sp>
      <p:pic>
        <p:nvPicPr>
          <p:cNvPr id="149" name="Google Shape;149;p27">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150" name="Google Shape;150;p27">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nvSpPr>
        <p:spPr>
          <a:xfrm>
            <a:off x="1398400" y="2235200"/>
            <a:ext cx="6321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Proxima Nova Semibold"/>
                <a:ea typeface="Proxima Nova Semibold"/>
                <a:cs typeface="Proxima Nova Semibold"/>
                <a:sym typeface="Proxima Nova Semibold"/>
              </a:rPr>
              <a:t>How has the [recent event] impacted you or people you know?</a:t>
            </a:r>
            <a:endParaRPr sz="2800">
              <a:solidFill>
                <a:schemeClr val="lt1"/>
              </a:solidFill>
              <a:latin typeface="Proxima Nova Semibold"/>
              <a:ea typeface="Proxima Nova Semibold"/>
              <a:cs typeface="Proxima Nova Semibold"/>
              <a:sym typeface="Proxima Nova Semibold"/>
            </a:endParaRPr>
          </a:p>
        </p:txBody>
      </p:sp>
      <p:pic>
        <p:nvPicPr>
          <p:cNvPr id="156" name="Google Shape;156;p28">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57" name="Google Shape;157;p28">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nvSpPr>
        <p:spPr>
          <a:xfrm>
            <a:off x="317550" y="469625"/>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What are two things you’ve heard about the [recent event]?</a:t>
            </a:r>
            <a:endParaRPr sz="2000">
              <a:latin typeface="Proxima Nova Semibold"/>
              <a:ea typeface="Proxima Nova Semibold"/>
              <a:cs typeface="Proxima Nova Semibold"/>
              <a:sym typeface="Proxima Nova Semibold"/>
            </a:endParaRPr>
          </a:p>
        </p:txBody>
      </p:sp>
      <p:sp>
        <p:nvSpPr>
          <p:cNvPr id="163" name="Google Shape;163;p29"/>
          <p:cNvSpPr txBox="1"/>
          <p:nvPr/>
        </p:nvSpPr>
        <p:spPr>
          <a:xfrm>
            <a:off x="469900" y="1333500"/>
            <a:ext cx="4127400" cy="3174900"/>
          </a:xfrm>
          <a:prstGeom prst="rect">
            <a:avLst/>
          </a:prstGeom>
          <a:noFill/>
          <a:ln cap="flat" cmpd="sng" w="9525">
            <a:solidFill>
              <a:srgbClr val="CBCBC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95959"/>
                </a:solidFill>
              </a:rPr>
              <a:t> 1.</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p:txBody>
      </p:sp>
      <p:sp>
        <p:nvSpPr>
          <p:cNvPr id="164" name="Google Shape;164;p29"/>
          <p:cNvSpPr txBox="1"/>
          <p:nvPr/>
        </p:nvSpPr>
        <p:spPr>
          <a:xfrm>
            <a:off x="4699000" y="1333500"/>
            <a:ext cx="4127400" cy="3174900"/>
          </a:xfrm>
          <a:prstGeom prst="rect">
            <a:avLst/>
          </a:prstGeom>
          <a:noFill/>
          <a:ln cap="flat" cmpd="sng" w="9525">
            <a:solidFill>
              <a:srgbClr val="CBCBC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95959"/>
                </a:solidFill>
              </a:rPr>
              <a:t> 2.</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p:txBody>
      </p:sp>
      <p:pic>
        <p:nvPicPr>
          <p:cNvPr id="165" name="Google Shape;165;p29">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66" name="Google Shape;166;p29">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nvSpPr>
        <p:spPr>
          <a:xfrm>
            <a:off x="-4075" y="0"/>
            <a:ext cx="9144000" cy="1015800"/>
          </a:xfrm>
          <a:prstGeom prst="rect">
            <a:avLst/>
          </a:prstGeom>
          <a:solidFill>
            <a:srgbClr val="1F69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roxima Nova Semibold"/>
                <a:ea typeface="Proxima Nova Semibold"/>
                <a:cs typeface="Proxima Nova Semibold"/>
                <a:sym typeface="Proxima Nova Semibold"/>
              </a:rPr>
              <a:t>From what sources have you heard about it?</a:t>
            </a:r>
            <a:endParaRPr sz="2000">
              <a:solidFill>
                <a:srgbClr val="FFFFFF"/>
              </a:solidFill>
              <a:latin typeface="Proxima Nova Semibold"/>
              <a:ea typeface="Proxima Nova Semibold"/>
              <a:cs typeface="Proxima Nova Semibold"/>
              <a:sym typeface="Proxima Nova Semibold"/>
            </a:endParaRPr>
          </a:p>
        </p:txBody>
      </p:sp>
      <p:sp>
        <p:nvSpPr>
          <p:cNvPr id="172" name="Google Shape;172;p30"/>
          <p:cNvSpPr txBox="1"/>
          <p:nvPr/>
        </p:nvSpPr>
        <p:spPr>
          <a:xfrm>
            <a:off x="1059125" y="1239975"/>
            <a:ext cx="3940800" cy="3423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TV</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Newspaper</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Twitter</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Facebook</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solidFill>
                  <a:schemeClr val="dk1"/>
                </a:solidFill>
                <a:latin typeface="Proxima Nova"/>
                <a:ea typeface="Proxima Nova"/>
                <a:cs typeface="Proxima Nova"/>
                <a:sym typeface="Proxima Nova"/>
              </a:rPr>
              <a:t>Youtube</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p:txBody>
      </p:sp>
      <p:sp>
        <p:nvSpPr>
          <p:cNvPr id="173" name="Google Shape;173;p30"/>
          <p:cNvSpPr txBox="1"/>
          <p:nvPr/>
        </p:nvSpPr>
        <p:spPr>
          <a:xfrm>
            <a:off x="4772450" y="1239825"/>
            <a:ext cx="3940800" cy="3423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Friends</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Parents</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Overheard conversations</a:t>
            </a:r>
            <a:br>
              <a:rPr lang="en" sz="2000">
                <a:latin typeface="Proxima Nova"/>
                <a:ea typeface="Proxima Nova"/>
                <a:cs typeface="Proxima Nova"/>
                <a:sym typeface="Proxima Nova"/>
              </a:rPr>
            </a:br>
            <a:endParaRPr sz="2000">
              <a:latin typeface="Proxima Nova"/>
              <a:ea typeface="Proxima Nova"/>
              <a:cs typeface="Proxima Nova"/>
              <a:sym typeface="Proxima Nova"/>
            </a:endParaRPr>
          </a:p>
          <a:p>
            <a:pPr indent="-355600" lvl="0" marL="457200" rtl="0" algn="l">
              <a:spcBef>
                <a:spcPts val="0"/>
              </a:spcBef>
              <a:spcAft>
                <a:spcPts val="0"/>
              </a:spcAft>
              <a:buSzPts val="2000"/>
              <a:buFont typeface="Proxima Nova"/>
              <a:buChar char="●"/>
            </a:pPr>
            <a:r>
              <a:rPr lang="en" sz="2000">
                <a:latin typeface="Proxima Nova"/>
                <a:ea typeface="Proxima Nova"/>
                <a:cs typeface="Proxima Nova"/>
                <a:sym typeface="Proxima Nova"/>
              </a:rPr>
              <a:t>Other: ___________________</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p:txBody>
      </p:sp>
      <p:pic>
        <p:nvPicPr>
          <p:cNvPr id="174" name="Google Shape;174;p30">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75" name="Google Shape;175;p30">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nvSpPr>
        <p:spPr>
          <a:xfrm>
            <a:off x="304800" y="431800"/>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Do you trust that source?</a:t>
            </a:r>
            <a:endParaRPr sz="2000">
              <a:latin typeface="Proxima Nova Semibold"/>
              <a:ea typeface="Proxima Nova Semibold"/>
              <a:cs typeface="Proxima Nova Semibold"/>
              <a:sym typeface="Proxima Nova Semibold"/>
            </a:endParaRPr>
          </a:p>
        </p:txBody>
      </p:sp>
      <p:pic>
        <p:nvPicPr>
          <p:cNvPr id="181" name="Google Shape;181;p31"/>
          <p:cNvPicPr preferRelativeResize="0"/>
          <p:nvPr/>
        </p:nvPicPr>
        <p:blipFill>
          <a:blip r:embed="rId3">
            <a:alphaModFix/>
          </a:blip>
          <a:stretch>
            <a:fillRect/>
          </a:stretch>
        </p:blipFill>
        <p:spPr>
          <a:xfrm>
            <a:off x="6604000" y="-477"/>
            <a:ext cx="2540000" cy="166053"/>
          </a:xfrm>
          <a:prstGeom prst="rect">
            <a:avLst/>
          </a:prstGeom>
          <a:noFill/>
          <a:ln>
            <a:noFill/>
          </a:ln>
        </p:spPr>
      </p:pic>
      <p:pic>
        <p:nvPicPr>
          <p:cNvPr id="182" name="Google Shape;182;p31"/>
          <p:cNvPicPr preferRelativeResize="0"/>
          <p:nvPr/>
        </p:nvPicPr>
        <p:blipFill>
          <a:blip r:embed="rId4">
            <a:alphaModFix/>
          </a:blip>
          <a:stretch>
            <a:fillRect/>
          </a:stretch>
        </p:blipFill>
        <p:spPr>
          <a:xfrm>
            <a:off x="1384300" y="1244600"/>
            <a:ext cx="6350000" cy="3175000"/>
          </a:xfrm>
          <a:prstGeom prst="rect">
            <a:avLst/>
          </a:prstGeom>
          <a:noFill/>
          <a:ln>
            <a:noFill/>
          </a:ln>
        </p:spPr>
      </p:pic>
      <p:pic>
        <p:nvPicPr>
          <p:cNvPr id="183" name="Google Shape;183;p31">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184" name="Google Shape;184;p31">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nvSpPr>
        <p:spPr>
          <a:xfrm>
            <a:off x="304800" y="2159000"/>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What biases might those sources have?</a:t>
            </a:r>
            <a:endParaRPr sz="2000">
              <a:latin typeface="Proxima Nova Semibold"/>
              <a:ea typeface="Proxima Nova Semibold"/>
              <a:cs typeface="Proxima Nova Semibold"/>
              <a:sym typeface="Proxima Nova Semibold"/>
            </a:endParaRPr>
          </a:p>
        </p:txBody>
      </p:sp>
      <p:pic>
        <p:nvPicPr>
          <p:cNvPr id="190" name="Google Shape;190;p32"/>
          <p:cNvPicPr preferRelativeResize="0"/>
          <p:nvPr/>
        </p:nvPicPr>
        <p:blipFill>
          <a:blip r:embed="rId3">
            <a:alphaModFix/>
          </a:blip>
          <a:stretch>
            <a:fillRect/>
          </a:stretch>
        </p:blipFill>
        <p:spPr>
          <a:xfrm>
            <a:off x="6604000" y="-477"/>
            <a:ext cx="2540000" cy="166053"/>
          </a:xfrm>
          <a:prstGeom prst="rect">
            <a:avLst/>
          </a:prstGeom>
          <a:noFill/>
          <a:ln>
            <a:noFill/>
          </a:ln>
        </p:spPr>
      </p:pic>
      <p:pic>
        <p:nvPicPr>
          <p:cNvPr id="191" name="Google Shape;191;p32"/>
          <p:cNvPicPr preferRelativeResize="0"/>
          <p:nvPr/>
        </p:nvPicPr>
        <p:blipFill>
          <a:blip r:embed="rId4">
            <a:alphaModFix/>
          </a:blip>
          <a:stretch>
            <a:fillRect/>
          </a:stretch>
        </p:blipFill>
        <p:spPr>
          <a:xfrm>
            <a:off x="4191000" y="1727200"/>
            <a:ext cx="381000" cy="381000"/>
          </a:xfrm>
          <a:prstGeom prst="rect">
            <a:avLst/>
          </a:prstGeom>
          <a:noFill/>
          <a:ln>
            <a:noFill/>
          </a:ln>
        </p:spPr>
      </p:pic>
      <p:pic>
        <p:nvPicPr>
          <p:cNvPr id="192" name="Google Shape;192;p32">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193" name="Google Shape;193;p32">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nvSpPr>
        <p:spPr>
          <a:xfrm>
            <a:off x="304800" y="431800"/>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What emotions do you have about what’s happening?</a:t>
            </a:r>
            <a:endParaRPr sz="2000">
              <a:latin typeface="Proxima Nova Semibold"/>
              <a:ea typeface="Proxima Nova Semibold"/>
              <a:cs typeface="Proxima Nova Semibold"/>
              <a:sym typeface="Proxima Nova Semibold"/>
            </a:endParaRPr>
          </a:p>
        </p:txBody>
      </p:sp>
      <p:pic>
        <p:nvPicPr>
          <p:cNvPr id="199" name="Google Shape;199;p33">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200" name="Google Shape;200;p33">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nvSpPr>
        <p:spPr>
          <a:xfrm>
            <a:off x="304800" y="2159000"/>
            <a:ext cx="85089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Semibold"/>
                <a:ea typeface="Proxima Nova Semibold"/>
                <a:cs typeface="Proxima Nova Semibold"/>
                <a:sym typeface="Proxima Nova Semibold"/>
              </a:rPr>
              <a:t>What do </a:t>
            </a:r>
            <a:r>
              <a:rPr i="1" lang="en" sz="2000">
                <a:latin typeface="Proxima Nova Semibold"/>
                <a:ea typeface="Proxima Nova Semibold"/>
                <a:cs typeface="Proxima Nova Semibold"/>
                <a:sym typeface="Proxima Nova Semibold"/>
              </a:rPr>
              <a:t>you</a:t>
            </a:r>
            <a:r>
              <a:rPr lang="en" sz="2000">
                <a:latin typeface="Proxima Nova Semibold"/>
                <a:ea typeface="Proxima Nova Semibold"/>
                <a:cs typeface="Proxima Nova Semibold"/>
                <a:sym typeface="Proxima Nova Semibold"/>
              </a:rPr>
              <a:t> think about what’s going on? What’s your take on it?</a:t>
            </a:r>
            <a:endParaRPr sz="2000">
              <a:latin typeface="Proxima Nova Semibold"/>
              <a:ea typeface="Proxima Nova Semibold"/>
              <a:cs typeface="Proxima Nova Semibold"/>
              <a:sym typeface="Proxima Nova Semibold"/>
            </a:endParaRPr>
          </a:p>
        </p:txBody>
      </p:sp>
      <p:pic>
        <p:nvPicPr>
          <p:cNvPr id="206" name="Google Shape;206;p34"/>
          <p:cNvPicPr preferRelativeResize="0"/>
          <p:nvPr/>
        </p:nvPicPr>
        <p:blipFill>
          <a:blip r:embed="rId3">
            <a:alphaModFix/>
          </a:blip>
          <a:stretch>
            <a:fillRect/>
          </a:stretch>
        </p:blipFill>
        <p:spPr>
          <a:xfrm>
            <a:off x="6604000" y="-477"/>
            <a:ext cx="2540000" cy="166053"/>
          </a:xfrm>
          <a:prstGeom prst="rect">
            <a:avLst/>
          </a:prstGeom>
          <a:noFill/>
          <a:ln>
            <a:noFill/>
          </a:ln>
        </p:spPr>
      </p:pic>
      <p:pic>
        <p:nvPicPr>
          <p:cNvPr id="207" name="Google Shape;207;p34"/>
          <p:cNvPicPr preferRelativeResize="0"/>
          <p:nvPr/>
        </p:nvPicPr>
        <p:blipFill>
          <a:blip r:embed="rId4">
            <a:alphaModFix/>
          </a:blip>
          <a:stretch>
            <a:fillRect/>
          </a:stretch>
        </p:blipFill>
        <p:spPr>
          <a:xfrm>
            <a:off x="4191000" y="1727200"/>
            <a:ext cx="381000" cy="381000"/>
          </a:xfrm>
          <a:prstGeom prst="rect">
            <a:avLst/>
          </a:prstGeom>
          <a:noFill/>
          <a:ln>
            <a:noFill/>
          </a:ln>
        </p:spPr>
      </p:pic>
      <p:pic>
        <p:nvPicPr>
          <p:cNvPr id="208" name="Google Shape;208;p34">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209" name="Google Shape;209;p34">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Center </a:t>
            </a:r>
            <a:endParaRPr/>
          </a:p>
        </p:txBody>
      </p:sp>
      <p:sp>
        <p:nvSpPr>
          <p:cNvPr id="72" name="Google Shape;72;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b="1" lang="en" sz="1700">
                <a:solidFill>
                  <a:schemeClr val="dk1"/>
                </a:solidFill>
                <a:latin typeface="Quicksand"/>
                <a:ea typeface="Quicksand"/>
                <a:cs typeface="Quicksand"/>
                <a:sym typeface="Quicksand"/>
              </a:rPr>
              <a:t>Activities that support presence/connection to mind, body, and soul. </a:t>
            </a:r>
            <a:endParaRPr b="1" sz="17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latin typeface="Proxima Nova Semibold"/>
                <a:ea typeface="Proxima Nova Semibold"/>
                <a:cs typeface="Proxima Nova Semibold"/>
                <a:sym typeface="Proxima Nova Semibold"/>
              </a:rPr>
              <a:t>Leave room for silence</a:t>
            </a:r>
            <a:endParaRPr>
              <a:latin typeface="Proxima Nova Semibold"/>
              <a:ea typeface="Proxima Nova Semibold"/>
              <a:cs typeface="Proxima Nova Semibold"/>
              <a:sym typeface="Proxima Nova Semibold"/>
            </a:endParaRPr>
          </a:p>
        </p:txBody>
      </p:sp>
      <p:sp>
        <p:nvSpPr>
          <p:cNvPr id="215" name="Google Shape;215;p35">
            <a:hlinkClick r:id="rId3"/>
          </p:cNvPr>
          <p:cNvSpPr/>
          <p:nvPr/>
        </p:nvSpPr>
        <p:spPr>
          <a:xfrm>
            <a:off x="-100000" y="6500000"/>
            <a:ext cx="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6"/>
          <p:cNvPicPr preferRelativeResize="0"/>
          <p:nvPr/>
        </p:nvPicPr>
        <p:blipFill>
          <a:blip r:embed="rId3">
            <a:alphaModFix/>
          </a:blip>
          <a:stretch>
            <a:fillRect/>
          </a:stretch>
        </p:blipFill>
        <p:spPr>
          <a:xfrm>
            <a:off x="0" y="12"/>
            <a:ext cx="9144001" cy="4431426"/>
          </a:xfrm>
          <a:prstGeom prst="rect">
            <a:avLst/>
          </a:prstGeom>
          <a:noFill/>
          <a:ln>
            <a:noFill/>
          </a:ln>
        </p:spPr>
      </p:pic>
      <p:sp>
        <p:nvSpPr>
          <p:cNvPr id="221" name="Google Shape;221;p36"/>
          <p:cNvSpPr txBox="1"/>
          <p:nvPr>
            <p:ph idx="1" type="subTitle"/>
          </p:nvPr>
        </p:nvSpPr>
        <p:spPr>
          <a:xfrm>
            <a:off x="311700" y="44804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Proxima Nova Semibold"/>
                <a:ea typeface="Proxima Nova Semibold"/>
                <a:cs typeface="Proxima Nova Semibold"/>
                <a:sym typeface="Proxima Nova Semibold"/>
              </a:rPr>
              <a:t>Discussing Hard Topics with Students</a:t>
            </a:r>
            <a:endParaRPr>
              <a:solidFill>
                <a:schemeClr val="lt1"/>
              </a:solidFill>
              <a:latin typeface="Proxima Nova Semibold"/>
              <a:ea typeface="Proxima Nova Semibold"/>
              <a:cs typeface="Proxima Nova Semibold"/>
              <a:sym typeface="Proxima Nova Semibold"/>
            </a:endParaRPr>
          </a:p>
        </p:txBody>
      </p:sp>
      <p:sp>
        <p:nvSpPr>
          <p:cNvPr id="222" name="Google Shape;222;p36"/>
          <p:cNvSpPr txBox="1"/>
          <p:nvPr/>
        </p:nvSpPr>
        <p:spPr>
          <a:xfrm>
            <a:off x="2469400" y="13562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6">
            <a:hlinkClick r:id="rId4"/>
          </p:cNvPr>
          <p:cNvSpPr/>
          <p:nvPr/>
        </p:nvSpPr>
        <p:spPr>
          <a:xfrm>
            <a:off x="-100000" y="6500000"/>
            <a:ext cx="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Lift Off</a:t>
            </a:r>
            <a:endParaRPr/>
          </a:p>
        </p:txBody>
      </p:sp>
      <p:sp>
        <p:nvSpPr>
          <p:cNvPr id="229" name="Google Shape;229;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b="1" lang="en" sz="1700">
                <a:solidFill>
                  <a:schemeClr val="dk1"/>
                </a:solidFill>
                <a:latin typeface="Quicksand"/>
                <a:ea typeface="Quicksand"/>
                <a:cs typeface="Quicksand"/>
                <a:sym typeface="Quicksand"/>
              </a:rPr>
              <a:t>Activities that support processing, collaboration, and community building</a:t>
            </a:r>
            <a:endParaRPr b="1" sz="1700">
              <a:solidFill>
                <a:schemeClr val="dk1"/>
              </a:solidFill>
              <a:latin typeface="Quicksand"/>
              <a:ea typeface="Quicksand"/>
              <a:cs typeface="Quicksand"/>
              <a:sym typeface="Quicksand"/>
            </a:endParaRPr>
          </a:p>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nvSpPr>
        <p:spPr>
          <a:xfrm>
            <a:off x="1314725" y="130050"/>
            <a:ext cx="6435900" cy="844200"/>
          </a:xfrm>
          <a:prstGeom prst="rect">
            <a:avLst/>
          </a:prstGeom>
          <a:solidFill>
            <a:srgbClr val="01C5C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EFEFEF"/>
                </a:solidFill>
                <a:latin typeface="Amatic SC"/>
                <a:ea typeface="Amatic SC"/>
                <a:cs typeface="Amatic SC"/>
                <a:sym typeface="Amatic SC"/>
              </a:rPr>
              <a:t>TODAY I COMMIT TO...</a:t>
            </a:r>
            <a:endParaRPr b="1" sz="4800">
              <a:solidFill>
                <a:srgbClr val="EFEFEF"/>
              </a:solidFill>
              <a:latin typeface="Amatic SC"/>
              <a:ea typeface="Amatic SC"/>
              <a:cs typeface="Amatic SC"/>
              <a:sym typeface="Amatic SC"/>
            </a:endParaRPr>
          </a:p>
        </p:txBody>
      </p:sp>
      <p:sp>
        <p:nvSpPr>
          <p:cNvPr id="235" name="Google Shape;235;p38"/>
          <p:cNvSpPr txBox="1"/>
          <p:nvPr/>
        </p:nvSpPr>
        <p:spPr>
          <a:xfrm>
            <a:off x="51825" y="1122475"/>
            <a:ext cx="1697700" cy="3668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Lato Light"/>
                <a:ea typeface="Lato Light"/>
                <a:cs typeface="Lato Light"/>
                <a:sym typeface="Lato Light"/>
              </a:rPr>
              <a:t>Respect</a:t>
            </a:r>
            <a:endParaRPr sz="2000">
              <a:solidFill>
                <a:srgbClr val="000000"/>
              </a:solidFill>
              <a:latin typeface="Lato Light"/>
              <a:ea typeface="Lato Light"/>
              <a:cs typeface="Lato Light"/>
              <a:sym typeface="Lato Light"/>
            </a:endParaRPr>
          </a:p>
          <a:p>
            <a:pPr indent="0" lvl="0" marL="0" rtl="0" algn="ctr">
              <a:spcBef>
                <a:spcPts val="0"/>
              </a:spcBef>
              <a:spcAft>
                <a:spcPts val="0"/>
              </a:spcAft>
              <a:buNone/>
            </a:pPr>
            <a:r>
              <a:rPr lang="en" sz="1200">
                <a:solidFill>
                  <a:srgbClr val="000000"/>
                </a:solidFill>
                <a:latin typeface="Lato Light"/>
                <a:ea typeface="Lato Light"/>
                <a:cs typeface="Lato Light"/>
                <a:sym typeface="Lato Light"/>
              </a:rPr>
              <a:t>“</a:t>
            </a:r>
            <a:r>
              <a:rPr lang="en" sz="1200">
                <a:latin typeface="Lato Light"/>
                <a:ea typeface="Lato Light"/>
                <a:cs typeface="Lato Light"/>
                <a:sym typeface="Lato Light"/>
              </a:rPr>
              <a:t>Be respectful of your classmates, teachers, and community</a:t>
            </a:r>
            <a:r>
              <a:rPr lang="en" sz="1200">
                <a:solidFill>
                  <a:srgbClr val="000000"/>
                </a:solidFill>
                <a:latin typeface="Lato Light"/>
                <a:ea typeface="Lato Light"/>
                <a:cs typeface="Lato Light"/>
                <a:sym typeface="Lato Light"/>
              </a:rPr>
              <a:t>”</a:t>
            </a:r>
            <a:endParaRPr sz="1200">
              <a:solidFill>
                <a:srgbClr val="000000"/>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fill in with the example behaviors from your PBIS Handbook</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also add examples as your class generates them</a:t>
            </a:r>
            <a:endParaRPr sz="1200">
              <a:solidFill>
                <a:srgbClr val="FF5349"/>
              </a:solidFill>
              <a:latin typeface="Lato Light"/>
              <a:ea typeface="Lato Light"/>
              <a:cs typeface="Lato Light"/>
              <a:sym typeface="Lato Light"/>
            </a:endParaRPr>
          </a:p>
          <a:p>
            <a:pPr indent="0" lvl="0" marL="0" rtl="0" algn="l">
              <a:spcBef>
                <a:spcPts val="0"/>
              </a:spcBef>
              <a:spcAft>
                <a:spcPts val="0"/>
              </a:spcAft>
              <a:buNone/>
            </a:pPr>
            <a:r>
              <a:t/>
            </a:r>
            <a:endParaRPr sz="1200">
              <a:solidFill>
                <a:srgbClr val="FF5349"/>
              </a:solidFill>
              <a:latin typeface="Lato Light"/>
              <a:ea typeface="Lato Light"/>
              <a:cs typeface="Lato Light"/>
              <a:sym typeface="Lato Light"/>
            </a:endParaRPr>
          </a:p>
          <a:p>
            <a:pPr indent="0" lvl="0" marL="0" rtl="0" algn="l">
              <a:spcBef>
                <a:spcPts val="0"/>
              </a:spcBef>
              <a:spcAft>
                <a:spcPts val="0"/>
              </a:spcAft>
              <a:buNone/>
            </a:pPr>
            <a:r>
              <a:t/>
            </a:r>
            <a:endParaRPr sz="1000">
              <a:solidFill>
                <a:srgbClr val="000000"/>
              </a:solidFill>
              <a:latin typeface="Lato Light"/>
              <a:ea typeface="Lato Light"/>
              <a:cs typeface="Lato Light"/>
              <a:sym typeface="Lato Light"/>
            </a:endParaRPr>
          </a:p>
          <a:p>
            <a:pPr indent="0" lvl="0" marL="0" rtl="0" algn="l">
              <a:spcBef>
                <a:spcPts val="0"/>
              </a:spcBef>
              <a:spcAft>
                <a:spcPts val="0"/>
              </a:spcAft>
              <a:buNone/>
            </a:pPr>
            <a:r>
              <a:t/>
            </a:r>
            <a:endParaRPr b="1">
              <a:solidFill>
                <a:srgbClr val="000000"/>
              </a:solidFill>
              <a:latin typeface="Questrial"/>
              <a:ea typeface="Questrial"/>
              <a:cs typeface="Questrial"/>
              <a:sym typeface="Questrial"/>
            </a:endParaRPr>
          </a:p>
          <a:p>
            <a:pPr indent="0" lvl="0" marL="0" rtl="0" algn="l">
              <a:spcBef>
                <a:spcPts val="0"/>
              </a:spcBef>
              <a:spcAft>
                <a:spcPts val="0"/>
              </a:spcAft>
              <a:buNone/>
            </a:pPr>
            <a:r>
              <a:t/>
            </a:r>
            <a:endParaRPr b="1" sz="3000">
              <a:solidFill>
                <a:srgbClr val="000000"/>
              </a:solidFill>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p:txBody>
      </p:sp>
      <p:sp>
        <p:nvSpPr>
          <p:cNvPr id="236" name="Google Shape;236;p38"/>
          <p:cNvSpPr txBox="1"/>
          <p:nvPr/>
        </p:nvSpPr>
        <p:spPr>
          <a:xfrm>
            <a:off x="1879335" y="1122475"/>
            <a:ext cx="1697700" cy="3668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Lato Light"/>
                <a:ea typeface="Lato Light"/>
                <a:cs typeface="Lato Light"/>
                <a:sym typeface="Lato Light"/>
              </a:rPr>
              <a:t>Empathy</a:t>
            </a:r>
            <a:endParaRPr sz="1000">
              <a:solidFill>
                <a:srgbClr val="000000"/>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rPr lang="en" sz="1200">
                <a:solidFill>
                  <a:srgbClr val="000000"/>
                </a:solidFill>
                <a:latin typeface="Lato Light"/>
                <a:ea typeface="Lato Light"/>
                <a:cs typeface="Lato Light"/>
                <a:sym typeface="Lato Light"/>
              </a:rPr>
              <a:t>“</a:t>
            </a:r>
            <a:r>
              <a:rPr lang="en" sz="1200">
                <a:latin typeface="Lato Light"/>
                <a:ea typeface="Lato Light"/>
                <a:cs typeface="Lato Light"/>
                <a:sym typeface="Lato Light"/>
              </a:rPr>
              <a:t>Show empathy to others</a:t>
            </a:r>
            <a:r>
              <a:rPr lang="en" sz="1200">
                <a:solidFill>
                  <a:srgbClr val="000000"/>
                </a:solidFill>
                <a:latin typeface="Lato Light"/>
                <a:ea typeface="Lato Light"/>
                <a:cs typeface="Lato Light"/>
                <a:sym typeface="Lato Light"/>
              </a:rPr>
              <a:t>”</a:t>
            </a:r>
            <a:endParaRPr>
              <a:solidFill>
                <a:srgbClr val="000000"/>
              </a:solidFill>
              <a:latin typeface="Lato Light"/>
              <a:ea typeface="Lato Light"/>
              <a:cs typeface="Lato Light"/>
              <a:sym typeface="Lato Light"/>
            </a:endParaRPr>
          </a:p>
          <a:p>
            <a:pPr indent="0" lvl="0" marL="0" rtl="0" algn="l">
              <a:spcBef>
                <a:spcPts val="0"/>
              </a:spcBef>
              <a:spcAft>
                <a:spcPts val="0"/>
              </a:spcAft>
              <a:buClr>
                <a:srgbClr val="000000"/>
              </a:buClr>
              <a:buSzPts val="1100"/>
              <a:buFont typeface="Arial"/>
              <a:buNone/>
            </a:pPr>
            <a:r>
              <a:t/>
            </a:r>
            <a:endParaRPr sz="1200">
              <a:solidFill>
                <a:srgbClr val="000000"/>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fill in with the example behaviors from your PBIS Handbook</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also add examples as your class generates them</a:t>
            </a:r>
            <a:endParaRPr sz="1200">
              <a:solidFill>
                <a:srgbClr val="FF5349"/>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200">
              <a:solidFill>
                <a:srgbClr val="FF5349"/>
              </a:solidFill>
              <a:latin typeface="Lato Light"/>
              <a:ea typeface="Lato Light"/>
              <a:cs typeface="Lato Light"/>
              <a:sym typeface="Lato Light"/>
            </a:endParaRPr>
          </a:p>
          <a:p>
            <a:pPr indent="0" lvl="0" marL="0" rtl="0" algn="ctr">
              <a:spcBef>
                <a:spcPts val="0"/>
              </a:spcBef>
              <a:spcAft>
                <a:spcPts val="0"/>
              </a:spcAft>
              <a:buNone/>
            </a:pPr>
            <a:r>
              <a:t/>
            </a:r>
            <a:endParaRPr sz="3000">
              <a:latin typeface="Lato Light"/>
              <a:ea typeface="Lato Light"/>
              <a:cs typeface="Lato Light"/>
              <a:sym typeface="Lato Light"/>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p:txBody>
      </p:sp>
      <p:sp>
        <p:nvSpPr>
          <p:cNvPr id="237" name="Google Shape;237;p38"/>
          <p:cNvSpPr txBox="1"/>
          <p:nvPr/>
        </p:nvSpPr>
        <p:spPr>
          <a:xfrm>
            <a:off x="3706845" y="1122475"/>
            <a:ext cx="1697700" cy="3668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Lato Light"/>
                <a:ea typeface="Lato Light"/>
                <a:cs typeface="Lato Light"/>
                <a:sym typeface="Lato Light"/>
              </a:rPr>
              <a:t>Persistence</a:t>
            </a:r>
            <a:endParaRPr sz="2000">
              <a:solidFill>
                <a:srgbClr val="000000"/>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rPr lang="en" sz="1200">
                <a:solidFill>
                  <a:srgbClr val="000000"/>
                </a:solidFill>
                <a:latin typeface="Lato Light"/>
                <a:ea typeface="Lato Light"/>
                <a:cs typeface="Lato Light"/>
                <a:sym typeface="Lato Light"/>
              </a:rPr>
              <a:t>“</a:t>
            </a:r>
            <a:r>
              <a:rPr lang="en" sz="1200">
                <a:latin typeface="Lato Light"/>
                <a:ea typeface="Lato Light"/>
                <a:cs typeface="Lato Light"/>
                <a:sym typeface="Lato Light"/>
              </a:rPr>
              <a:t>Be persistent in your work</a:t>
            </a:r>
            <a:r>
              <a:rPr lang="en" sz="1200">
                <a:solidFill>
                  <a:srgbClr val="000000"/>
                </a:solidFill>
                <a:latin typeface="Lato Light"/>
                <a:ea typeface="Lato Light"/>
                <a:cs typeface="Lato Light"/>
                <a:sym typeface="Lato Light"/>
              </a:rPr>
              <a:t>”</a:t>
            </a:r>
            <a:endParaRPr sz="1200">
              <a:solidFill>
                <a:srgbClr val="000000"/>
              </a:solidFill>
              <a:latin typeface="Lato Light"/>
              <a:ea typeface="Lato Light"/>
              <a:cs typeface="Lato Light"/>
              <a:sym typeface="Lato Light"/>
            </a:endParaRPr>
          </a:p>
          <a:p>
            <a:pPr indent="0" lvl="0" marL="0" rtl="0" algn="l">
              <a:spcBef>
                <a:spcPts val="0"/>
              </a:spcBef>
              <a:spcAft>
                <a:spcPts val="0"/>
              </a:spcAft>
              <a:buNone/>
            </a:pPr>
            <a:r>
              <a:t/>
            </a:r>
            <a:endParaRPr sz="1200">
              <a:solidFill>
                <a:srgbClr val="000000"/>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fill in with the example behaviors from your PBIS Handbook</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also add examples as your class generates them</a:t>
            </a:r>
            <a:endParaRPr sz="1200">
              <a:solidFill>
                <a:srgbClr val="FF5349"/>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200">
              <a:solidFill>
                <a:srgbClr val="FF5349"/>
              </a:solidFill>
              <a:latin typeface="Lato Light"/>
              <a:ea typeface="Lato Light"/>
              <a:cs typeface="Lato Light"/>
              <a:sym typeface="Lato Light"/>
            </a:endParaRPr>
          </a:p>
          <a:p>
            <a:pPr indent="0" lvl="0" marL="0" rtl="0" algn="ctr">
              <a:spcBef>
                <a:spcPts val="0"/>
              </a:spcBef>
              <a:spcAft>
                <a:spcPts val="0"/>
              </a:spcAft>
              <a:buNone/>
            </a:pPr>
            <a:r>
              <a:t/>
            </a:r>
            <a:endParaRPr b="1" sz="3000">
              <a:latin typeface="Questrial"/>
              <a:ea typeface="Questrial"/>
              <a:cs typeface="Questrial"/>
              <a:sym typeface="Questrial"/>
            </a:endParaRPr>
          </a:p>
        </p:txBody>
      </p:sp>
      <p:sp>
        <p:nvSpPr>
          <p:cNvPr id="238" name="Google Shape;238;p38"/>
          <p:cNvSpPr txBox="1"/>
          <p:nvPr/>
        </p:nvSpPr>
        <p:spPr>
          <a:xfrm>
            <a:off x="5534348" y="1122475"/>
            <a:ext cx="1697700" cy="3668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Lato Light"/>
                <a:ea typeface="Lato Light"/>
                <a:cs typeface="Lato Light"/>
                <a:sym typeface="Lato Light"/>
              </a:rPr>
              <a:t>Responsibility</a:t>
            </a:r>
            <a:endParaRPr sz="2000">
              <a:solidFill>
                <a:srgbClr val="000000"/>
              </a:solidFill>
              <a:latin typeface="Lato Light"/>
              <a:ea typeface="Lato Light"/>
              <a:cs typeface="Lato Light"/>
              <a:sym typeface="Lato Light"/>
            </a:endParaRPr>
          </a:p>
          <a:p>
            <a:pPr indent="0" lvl="0" marL="0" rtl="0" algn="ctr">
              <a:spcBef>
                <a:spcPts val="0"/>
              </a:spcBef>
              <a:spcAft>
                <a:spcPts val="0"/>
              </a:spcAft>
              <a:buClr>
                <a:schemeClr val="dk2"/>
              </a:buClr>
              <a:buSzPts val="1100"/>
              <a:buFont typeface="Arial"/>
              <a:buNone/>
            </a:pPr>
            <a:r>
              <a:rPr lang="en" sz="1200">
                <a:solidFill>
                  <a:schemeClr val="dk2"/>
                </a:solidFill>
                <a:latin typeface="Lato Light"/>
                <a:ea typeface="Lato Light"/>
                <a:cs typeface="Lato Light"/>
                <a:sym typeface="Lato Light"/>
              </a:rPr>
              <a:t>“Be responsible for your actions”</a:t>
            </a:r>
            <a:endParaRPr>
              <a:solidFill>
                <a:srgbClr val="000000"/>
              </a:solidFill>
              <a:latin typeface="Lato Light"/>
              <a:ea typeface="Lato Light"/>
              <a:cs typeface="Lato Light"/>
              <a:sym typeface="Lato Light"/>
            </a:endParaRPr>
          </a:p>
          <a:p>
            <a:pPr indent="0" lvl="0" marL="0" rtl="0" algn="l">
              <a:spcBef>
                <a:spcPts val="0"/>
              </a:spcBef>
              <a:spcAft>
                <a:spcPts val="0"/>
              </a:spcAft>
              <a:buNone/>
            </a:pPr>
            <a:r>
              <a:t/>
            </a:r>
            <a:endParaRPr sz="1200">
              <a:solidFill>
                <a:srgbClr val="000000"/>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fill in with the example behaviors from your PBIS Handbook</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also add examples as your class generates them</a:t>
            </a:r>
            <a:endParaRPr sz="1200">
              <a:solidFill>
                <a:srgbClr val="FF5349"/>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200">
              <a:solidFill>
                <a:srgbClr val="FF5349"/>
              </a:solidFill>
              <a:latin typeface="Lato Light"/>
              <a:ea typeface="Lato Light"/>
              <a:cs typeface="Lato Light"/>
              <a:sym typeface="Lato Light"/>
            </a:endParaRPr>
          </a:p>
          <a:p>
            <a:pPr indent="0" lvl="0" marL="0" rtl="0" algn="l">
              <a:spcBef>
                <a:spcPts val="0"/>
              </a:spcBef>
              <a:spcAft>
                <a:spcPts val="0"/>
              </a:spcAft>
              <a:buNone/>
            </a:pPr>
            <a:r>
              <a:t/>
            </a:r>
            <a:endParaRPr b="1">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p:txBody>
      </p:sp>
      <p:sp>
        <p:nvSpPr>
          <p:cNvPr id="239" name="Google Shape;239;p38"/>
          <p:cNvSpPr txBox="1"/>
          <p:nvPr/>
        </p:nvSpPr>
        <p:spPr>
          <a:xfrm>
            <a:off x="7381348" y="1122475"/>
            <a:ext cx="1697700" cy="3668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5349"/>
                </a:solidFill>
                <a:latin typeface="Lato Light"/>
                <a:ea typeface="Lato Light"/>
                <a:cs typeface="Lato Light"/>
                <a:sym typeface="Lato Light"/>
              </a:rPr>
              <a:t>5th CV</a:t>
            </a:r>
            <a:endParaRPr sz="2000">
              <a:solidFill>
                <a:srgbClr val="FF5349"/>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rPr lang="en" sz="1200">
                <a:solidFill>
                  <a:srgbClr val="FF5349"/>
                </a:solidFill>
                <a:latin typeface="Lato Light"/>
                <a:ea typeface="Lato Light"/>
                <a:cs typeface="Lato Light"/>
                <a:sym typeface="Lato Light"/>
              </a:rPr>
              <a:t>“Fill in from PBIS Handbook”</a:t>
            </a:r>
            <a:endParaRPr sz="1200">
              <a:solidFill>
                <a:srgbClr val="FF5349"/>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fill in with the example behaviors from your PBIS Handbook</a:t>
            </a:r>
            <a:endParaRPr sz="1200">
              <a:solidFill>
                <a:srgbClr val="FF5349"/>
              </a:solidFill>
              <a:latin typeface="Lato Light"/>
              <a:ea typeface="Lato Light"/>
              <a:cs typeface="Lato Light"/>
              <a:sym typeface="Lato Light"/>
            </a:endParaRPr>
          </a:p>
          <a:p>
            <a:pPr indent="-304800" lvl="0" marL="457200" rtl="0" algn="l">
              <a:spcBef>
                <a:spcPts val="0"/>
              </a:spcBef>
              <a:spcAft>
                <a:spcPts val="0"/>
              </a:spcAft>
              <a:buClr>
                <a:srgbClr val="FF5349"/>
              </a:buClr>
              <a:buSzPts val="1200"/>
              <a:buFont typeface="Lato Light"/>
              <a:buChar char="●"/>
            </a:pPr>
            <a:r>
              <a:rPr lang="en" sz="1200">
                <a:solidFill>
                  <a:srgbClr val="FF5349"/>
                </a:solidFill>
                <a:latin typeface="Lato Light"/>
                <a:ea typeface="Lato Light"/>
                <a:cs typeface="Lato Light"/>
                <a:sym typeface="Lato Light"/>
              </a:rPr>
              <a:t>also add examples as your class generates them</a:t>
            </a:r>
            <a:endParaRPr sz="1200">
              <a:solidFill>
                <a:srgbClr val="FF5349"/>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200">
              <a:solidFill>
                <a:srgbClr val="FF5349"/>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t/>
            </a:r>
            <a:endParaRPr sz="1200">
              <a:solidFill>
                <a:srgbClr val="FF5349"/>
              </a:solidFill>
              <a:latin typeface="Lato Light"/>
              <a:ea typeface="Lato Light"/>
              <a:cs typeface="Lato Light"/>
              <a:sym typeface="Lato Light"/>
            </a:endParaRPr>
          </a:p>
          <a:p>
            <a:pPr indent="0" lvl="0" marL="0" rtl="0" algn="l">
              <a:spcBef>
                <a:spcPts val="0"/>
              </a:spcBef>
              <a:spcAft>
                <a:spcPts val="0"/>
              </a:spcAft>
              <a:buNone/>
            </a:pPr>
            <a:r>
              <a:t/>
            </a:r>
            <a:endParaRPr sz="1200">
              <a:solidFill>
                <a:srgbClr val="000000"/>
              </a:solidFill>
              <a:latin typeface="Lato Light"/>
              <a:ea typeface="Lato Light"/>
              <a:cs typeface="Lato Light"/>
              <a:sym typeface="Lato Light"/>
            </a:endParaRPr>
          </a:p>
          <a:p>
            <a:pPr indent="0" lvl="0" marL="0" rtl="0" algn="l">
              <a:spcBef>
                <a:spcPts val="0"/>
              </a:spcBef>
              <a:spcAft>
                <a:spcPts val="0"/>
              </a:spcAft>
              <a:buNone/>
            </a:pPr>
            <a:r>
              <a:t/>
            </a:r>
            <a:endParaRPr b="1">
              <a:solidFill>
                <a:srgbClr val="000000"/>
              </a:solidFill>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a:p>
            <a:pPr indent="0" lvl="0" marL="0" rtl="0" algn="ctr">
              <a:spcBef>
                <a:spcPts val="0"/>
              </a:spcBef>
              <a:spcAft>
                <a:spcPts val="0"/>
              </a:spcAft>
              <a:buNone/>
            </a:pPr>
            <a:r>
              <a:t/>
            </a:r>
            <a:endParaRPr b="1" sz="3000">
              <a:solidFill>
                <a:srgbClr val="000000"/>
              </a:solidFill>
              <a:latin typeface="Questrial"/>
              <a:ea typeface="Questrial"/>
              <a:cs typeface="Questrial"/>
              <a:sym typeface="Quest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aphicFrame>
        <p:nvGraphicFramePr>
          <p:cNvPr id="244" name="Google Shape;244;p39"/>
          <p:cNvGraphicFramePr/>
          <p:nvPr/>
        </p:nvGraphicFramePr>
        <p:xfrm>
          <a:off x="1225" y="651100"/>
          <a:ext cx="3000000" cy="3000000"/>
        </p:xfrm>
        <a:graphic>
          <a:graphicData uri="http://schemas.openxmlformats.org/drawingml/2006/table">
            <a:tbl>
              <a:tblPr>
                <a:noFill/>
                <a:tableStyleId>{F82622D5-AF66-485E-B3E6-65A90A31D304}</a:tableStyleId>
              </a:tblPr>
              <a:tblGrid>
                <a:gridCol w="1223625"/>
                <a:gridCol w="1584075"/>
                <a:gridCol w="1584075"/>
                <a:gridCol w="1584075"/>
                <a:gridCol w="1584075"/>
                <a:gridCol w="1584075"/>
              </a:tblGrid>
              <a:tr h="954050">
                <a:tc>
                  <a:txBody>
                    <a:bodyPr/>
                    <a:lstStyle/>
                    <a:p>
                      <a:pPr indent="0" lvl="0" marL="0" rtl="0" algn="ctr">
                        <a:spcBef>
                          <a:spcPts val="0"/>
                        </a:spcBef>
                        <a:spcAft>
                          <a:spcPts val="0"/>
                        </a:spcAft>
                        <a:buNone/>
                      </a:pPr>
                      <a:r>
                        <a:rPr lang="en" sz="2000">
                          <a:latin typeface="Amatic SC"/>
                          <a:ea typeface="Amatic SC"/>
                          <a:cs typeface="Amatic SC"/>
                          <a:sym typeface="Amatic SC"/>
                        </a:rPr>
                        <a:t>Community Meeting</a:t>
                      </a:r>
                      <a:endParaRPr sz="2000">
                        <a:latin typeface="Amatic SC"/>
                        <a:ea typeface="Amatic SC"/>
                        <a:cs typeface="Amatic SC"/>
                        <a:sym typeface="Amatic SC"/>
                      </a:endParaRPr>
                    </a:p>
                  </a:txBody>
                  <a:tcPr marT="91425" marB="91425" marR="91425" marL="91425">
                    <a:lnL cap="flat" cmpd="sng" w="9525">
                      <a:solidFill>
                        <a:srgbClr val="666666">
                          <a:alpha val="0"/>
                        </a:srgbClr>
                      </a:solidFill>
                      <a:prstDash val="solid"/>
                      <a:round/>
                      <a:headEnd len="sm" w="sm" type="none"/>
                      <a:tailEnd len="sm" w="sm" type="none"/>
                    </a:lnL>
                    <a:lnR cap="flat" cmpd="sng" w="9525">
                      <a:solidFill>
                        <a:srgbClr val="CCCCCC"/>
                      </a:solidFill>
                      <a:prstDash val="dot"/>
                      <a:round/>
                      <a:headEnd len="sm" w="sm" type="none"/>
                      <a:tailEnd len="sm" w="sm" type="none"/>
                    </a:lnR>
                    <a:lnT cap="flat" cmpd="sng" w="9525">
                      <a:solidFill>
                        <a:srgbClr val="666666">
                          <a:alpha val="0"/>
                        </a:srgbClr>
                      </a:solidFill>
                      <a:prstDash val="solid"/>
                      <a:round/>
                      <a:headEnd len="sm" w="sm" type="none"/>
                      <a:tailEnd len="sm" w="sm" type="none"/>
                    </a:lnT>
                    <a:lnB cap="flat" cmpd="sng" w="9525">
                      <a:solidFill>
                        <a:srgbClr val="666666">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Quicksand"/>
                          <a:ea typeface="Quicksand"/>
                          <a:cs typeface="Quicksand"/>
                          <a:sym typeface="Quicksand"/>
                        </a:rPr>
                        <a:t>Charter Creation: </a:t>
                      </a:r>
                      <a:endParaRPr sz="12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None/>
                      </a:pPr>
                      <a:r>
                        <a:rPr lang="en" sz="1200">
                          <a:solidFill>
                            <a:schemeClr val="dk1"/>
                          </a:solidFill>
                          <a:latin typeface="Quicksand"/>
                          <a:ea typeface="Quicksand"/>
                          <a:cs typeface="Quicksand"/>
                          <a:sym typeface="Quicksand"/>
                        </a:rPr>
                        <a:t>Feelings</a:t>
                      </a:r>
                      <a:endParaRPr sz="1200">
                        <a:solidFill>
                          <a:schemeClr val="dk1"/>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Charter Creation: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Feelings</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Charter Creation: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Actions</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Charter Creation: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Actions</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Charter Creation: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Signing</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r>
              <a:tr h="954050">
                <a:tc>
                  <a:txBody>
                    <a:bodyPr/>
                    <a:lstStyle/>
                    <a:p>
                      <a:pPr indent="0" lvl="0" marL="0" rtl="0" algn="ctr">
                        <a:spcBef>
                          <a:spcPts val="0"/>
                        </a:spcBef>
                        <a:spcAft>
                          <a:spcPts val="0"/>
                        </a:spcAft>
                        <a:buNone/>
                      </a:pPr>
                      <a:r>
                        <a:rPr lang="en" sz="2000">
                          <a:latin typeface="Amatic SC"/>
                          <a:ea typeface="Amatic SC"/>
                          <a:cs typeface="Amatic SC"/>
                          <a:sym typeface="Amatic SC"/>
                        </a:rPr>
                        <a:t>STEM</a:t>
                      </a:r>
                      <a:endParaRPr sz="2000">
                        <a:latin typeface="Amatic SC"/>
                        <a:ea typeface="Amatic SC"/>
                        <a:cs typeface="Amatic SC"/>
                        <a:sym typeface="Amatic S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dot"/>
                      <a:round/>
                      <a:headEnd len="sm" w="sm" type="none"/>
                      <a:tailEnd len="sm" w="sm" type="none"/>
                    </a:lnR>
                    <a:lnT cap="flat" cmpd="sng" w="9525">
                      <a:solidFill>
                        <a:srgbClr val="666666">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Unit 1 </a:t>
                      </a:r>
                      <a:endParaRPr sz="1200">
                        <a:latin typeface="Quicksand"/>
                        <a:ea typeface="Quicksand"/>
                        <a:cs typeface="Quicksand"/>
                        <a:sym typeface="Quicksand"/>
                      </a:endParaRPr>
                    </a:p>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Begins</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Adding using place value discs</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Adding using place value discs</a:t>
                      </a:r>
                      <a:endParaRPr sz="1200">
                        <a:latin typeface="Quicksand Light"/>
                        <a:ea typeface="Quicksand Light"/>
                        <a:cs typeface="Quicksand Light"/>
                        <a:sym typeface="Quicksand Light"/>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Adding using place value discs</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Adding on a number line</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r>
              <a:tr h="835150">
                <a:tc>
                  <a:txBody>
                    <a:bodyPr/>
                    <a:lstStyle/>
                    <a:p>
                      <a:pPr indent="0" lvl="0" marL="0" rtl="0" algn="ctr">
                        <a:spcBef>
                          <a:spcPts val="0"/>
                        </a:spcBef>
                        <a:spcAft>
                          <a:spcPts val="0"/>
                        </a:spcAft>
                        <a:buNone/>
                      </a:pPr>
                      <a:r>
                        <a:rPr lang="en" sz="2000">
                          <a:latin typeface="Amatic SC"/>
                          <a:ea typeface="Amatic SC"/>
                          <a:cs typeface="Amatic SC"/>
                          <a:sym typeface="Amatic SC"/>
                        </a:rPr>
                        <a:t>HUMANITIES</a:t>
                      </a:r>
                      <a:endParaRPr sz="2000">
                        <a:latin typeface="Amatic SC"/>
                        <a:ea typeface="Amatic SC"/>
                        <a:cs typeface="Amatic SC"/>
                        <a:sym typeface="Amatic S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 sz="1200">
                          <a:solidFill>
                            <a:schemeClr val="dk1"/>
                          </a:solidFill>
                          <a:latin typeface="Quicksand"/>
                          <a:ea typeface="Quicksand"/>
                          <a:cs typeface="Quicksand"/>
                          <a:sym typeface="Quicksand"/>
                        </a:rPr>
                        <a:t>Unit 1 </a:t>
                      </a:r>
                      <a:endParaRPr sz="1200">
                        <a:solidFill>
                          <a:schemeClr val="dk1"/>
                        </a:solidFill>
                        <a:latin typeface="Quicksand"/>
                        <a:ea typeface="Quicksand"/>
                        <a:cs typeface="Quicksand"/>
                        <a:sym typeface="Quicksand"/>
                      </a:endParaRPr>
                    </a:p>
                    <a:p>
                      <a:pPr indent="0" lvl="0" marL="0" rtl="0" algn="r">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Begins</a:t>
                      </a:r>
                      <a:endParaRPr sz="12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lang="en" sz="1200">
                          <a:latin typeface="Quicksand"/>
                          <a:ea typeface="Quicksand"/>
                          <a:cs typeface="Quicksand"/>
                          <a:sym typeface="Quicksand"/>
                        </a:rPr>
                        <a:t>Wonder: </a:t>
                      </a:r>
                      <a:endParaRPr sz="1200">
                        <a:latin typeface="Quicksand"/>
                        <a:ea typeface="Quicksand"/>
                        <a:cs typeface="Quicksand"/>
                        <a:sym typeface="Quicksand"/>
                      </a:endParaRPr>
                    </a:p>
                    <a:p>
                      <a:pPr indent="0" lvl="0" marL="0" rtl="0" algn="l">
                        <a:spcBef>
                          <a:spcPts val="0"/>
                        </a:spcBef>
                        <a:spcAft>
                          <a:spcPts val="0"/>
                        </a:spcAft>
                        <a:buNone/>
                      </a:pPr>
                      <a:r>
                        <a:rPr lang="en" sz="1200">
                          <a:latin typeface="Quicksand"/>
                          <a:ea typeface="Quicksand"/>
                          <a:cs typeface="Quicksand"/>
                          <a:sym typeface="Quicksand"/>
                        </a:rPr>
                        <a:t>Character Feeling</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Wonder: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Character Feeling</a:t>
                      </a:r>
                      <a:endParaRPr sz="1200">
                        <a:latin typeface="Quicksand Light"/>
                        <a:ea typeface="Quicksand Light"/>
                        <a:cs typeface="Quicksand Light"/>
                        <a:sym typeface="Quicksand Light"/>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Wonder: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Character Perspective</a:t>
                      </a:r>
                      <a:endParaRPr sz="12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Quicksand"/>
                          <a:ea typeface="Quicksand"/>
                          <a:cs typeface="Quicksand"/>
                          <a:sym typeface="Quicksand"/>
                        </a:rPr>
                        <a:t>Substitute Teacher</a:t>
                      </a:r>
                      <a:endParaRPr sz="12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b="1" lang="en" sz="1700">
                          <a:solidFill>
                            <a:schemeClr val="dk1"/>
                          </a:solidFill>
                          <a:latin typeface="Quicksand"/>
                          <a:ea typeface="Quicksand"/>
                          <a:cs typeface="Quicksand"/>
                          <a:sym typeface="Quicksand"/>
                        </a:rPr>
                        <a:t>Ms. C. Absent</a:t>
                      </a:r>
                      <a:endParaRPr sz="800">
                        <a:solidFill>
                          <a:schemeClr val="dk1"/>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r>
              <a:tr h="971950">
                <a:tc>
                  <a:txBody>
                    <a:bodyPr/>
                    <a:lstStyle/>
                    <a:p>
                      <a:pPr indent="0" lvl="0" marL="0" rtl="0" algn="ctr">
                        <a:spcBef>
                          <a:spcPts val="0"/>
                        </a:spcBef>
                        <a:spcAft>
                          <a:spcPts val="0"/>
                        </a:spcAft>
                        <a:buNone/>
                      </a:pPr>
                      <a:r>
                        <a:rPr lang="en" sz="2000">
                          <a:latin typeface="Amatic SC"/>
                          <a:ea typeface="Amatic SC"/>
                          <a:cs typeface="Amatic SC"/>
                          <a:sym typeface="Amatic SC"/>
                        </a:rPr>
                        <a:t>LL</a:t>
                      </a:r>
                      <a:endParaRPr sz="2000">
                        <a:latin typeface="Amatic SC"/>
                        <a:ea typeface="Amatic SC"/>
                        <a:cs typeface="Amatic SC"/>
                        <a:sym typeface="Amatic S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Legos</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Lexia and ST Math</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lang="en" sz="1200">
                          <a:latin typeface="Quicksand Light"/>
                          <a:ea typeface="Quicksand Light"/>
                          <a:cs typeface="Quicksand Light"/>
                          <a:sym typeface="Quicksand Light"/>
                        </a:rPr>
                        <a:t>Sportsmanship</a:t>
                      </a:r>
                      <a:endParaRPr sz="1200">
                        <a:latin typeface="Quicksand Light"/>
                        <a:ea typeface="Quicksand Light"/>
                        <a:cs typeface="Quicksand Light"/>
                        <a:sym typeface="Quicksand Light"/>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Legos</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200">
                          <a:latin typeface="Quicksand"/>
                          <a:ea typeface="Quicksand"/>
                          <a:cs typeface="Quicksand"/>
                          <a:sym typeface="Quicksand"/>
                        </a:rPr>
                        <a:t>Fun Friday</a:t>
                      </a:r>
                      <a:endParaRPr sz="1200">
                        <a:solidFill>
                          <a:srgbClr val="000000"/>
                        </a:solidFill>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r>
              <a:tr h="835150">
                <a:tc>
                  <a:txBody>
                    <a:bodyPr/>
                    <a:lstStyle/>
                    <a:p>
                      <a:pPr indent="0" lvl="0" marL="0" rtl="0" algn="ctr">
                        <a:spcBef>
                          <a:spcPts val="0"/>
                        </a:spcBef>
                        <a:spcAft>
                          <a:spcPts val="0"/>
                        </a:spcAft>
                        <a:buNone/>
                      </a:pPr>
                      <a:r>
                        <a:rPr lang="en" sz="2000">
                          <a:latin typeface="Amatic SC"/>
                          <a:ea typeface="Amatic SC"/>
                          <a:cs typeface="Amatic SC"/>
                          <a:sym typeface="Amatic SC"/>
                        </a:rPr>
                        <a:t>Enrichment</a:t>
                      </a:r>
                      <a:endParaRPr sz="2000">
                        <a:latin typeface="Amatic SC"/>
                        <a:ea typeface="Amatic SC"/>
                        <a:cs typeface="Amatic SC"/>
                        <a:sym typeface="Amatic S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CCCCCC"/>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2100">
                          <a:latin typeface="Quicksand"/>
                          <a:ea typeface="Quicksand"/>
                          <a:cs typeface="Quicksand"/>
                          <a:sym typeface="Quicksand"/>
                        </a:rPr>
                        <a:t>PE</a:t>
                      </a:r>
                      <a:endParaRPr b="1" sz="21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b="1" lang="en" sz="2100">
                          <a:latin typeface="Quicksand"/>
                          <a:ea typeface="Quicksand"/>
                          <a:cs typeface="Quicksand"/>
                          <a:sym typeface="Quicksand"/>
                        </a:rPr>
                        <a:t>PE</a:t>
                      </a:r>
                      <a:endParaRPr b="1" sz="21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b="1" lang="en" sz="2100">
                          <a:latin typeface="Quicksand"/>
                          <a:ea typeface="Quicksand"/>
                          <a:cs typeface="Quicksand"/>
                          <a:sym typeface="Quicksand"/>
                        </a:rPr>
                        <a:t>ART</a:t>
                      </a:r>
                      <a:endParaRPr b="1" sz="21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b="1" lang="en" sz="2100">
                          <a:latin typeface="Quicksand"/>
                          <a:ea typeface="Quicksand"/>
                          <a:cs typeface="Quicksand"/>
                          <a:sym typeface="Quicksand"/>
                        </a:rPr>
                        <a:t>SCIENCE</a:t>
                      </a:r>
                      <a:endParaRPr b="1" sz="21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c>
                  <a:txBody>
                    <a:bodyPr/>
                    <a:lstStyle/>
                    <a:p>
                      <a:pPr indent="0" lvl="0" marL="0" rtl="0" algn="l">
                        <a:spcBef>
                          <a:spcPts val="0"/>
                        </a:spcBef>
                        <a:spcAft>
                          <a:spcPts val="0"/>
                        </a:spcAft>
                        <a:buNone/>
                      </a:pPr>
                      <a:r>
                        <a:rPr b="1" lang="en" sz="2100">
                          <a:latin typeface="Quicksand"/>
                          <a:ea typeface="Quicksand"/>
                          <a:cs typeface="Quicksand"/>
                          <a:sym typeface="Quicksand"/>
                        </a:rPr>
                        <a:t>ART</a:t>
                      </a:r>
                      <a:endParaRPr b="1" sz="2100">
                        <a:latin typeface="Quicksand"/>
                        <a:ea typeface="Quicksand"/>
                        <a:cs typeface="Quicksand"/>
                        <a:sym typeface="Quicksand"/>
                      </a:endParaRPr>
                    </a:p>
                  </a:txBody>
                  <a:tcPr marT="91425" marB="91425" marR="91425" marL="91425">
                    <a:lnL cap="flat" cmpd="sng" w="9525">
                      <a:solidFill>
                        <a:srgbClr val="CCCCCC"/>
                      </a:solidFill>
                      <a:prstDash val="dot"/>
                      <a:round/>
                      <a:headEnd len="sm" w="sm" type="none"/>
                      <a:tailEnd len="sm" w="sm" type="none"/>
                    </a:lnL>
                    <a:lnR cap="flat" cmpd="sng" w="9525">
                      <a:solidFill>
                        <a:srgbClr val="CCCCCC"/>
                      </a:solidFill>
                      <a:prstDash val="dot"/>
                      <a:round/>
                      <a:headEnd len="sm" w="sm" type="none"/>
                      <a:tailEnd len="sm" w="sm" type="none"/>
                    </a:lnR>
                    <a:lnT cap="flat" cmpd="sng" w="9525">
                      <a:solidFill>
                        <a:srgbClr val="CCCCCC"/>
                      </a:solidFill>
                      <a:prstDash val="dot"/>
                      <a:round/>
                      <a:headEnd len="sm" w="sm" type="none"/>
                      <a:tailEnd len="sm" w="sm" type="none"/>
                    </a:lnT>
                    <a:lnB cap="flat" cmpd="sng" w="9525">
                      <a:solidFill>
                        <a:srgbClr val="CCCCCC"/>
                      </a:solidFill>
                      <a:prstDash val="dot"/>
                      <a:round/>
                      <a:headEnd len="sm" w="sm" type="none"/>
                      <a:tailEnd len="sm" w="sm" type="none"/>
                    </a:lnB>
                  </a:tcPr>
                </a:tc>
              </a:tr>
            </a:tbl>
          </a:graphicData>
        </a:graphic>
      </p:graphicFrame>
      <p:pic>
        <p:nvPicPr>
          <p:cNvPr id="245" name="Google Shape;245;p39"/>
          <p:cNvPicPr preferRelativeResize="0"/>
          <p:nvPr/>
        </p:nvPicPr>
        <p:blipFill>
          <a:blip r:embed="rId3">
            <a:alphaModFix/>
          </a:blip>
          <a:stretch>
            <a:fillRect/>
          </a:stretch>
        </p:blipFill>
        <p:spPr>
          <a:xfrm>
            <a:off x="1867200" y="1661775"/>
            <a:ext cx="845850" cy="845850"/>
          </a:xfrm>
          <a:prstGeom prst="rect">
            <a:avLst/>
          </a:prstGeom>
          <a:noFill/>
          <a:ln>
            <a:noFill/>
          </a:ln>
        </p:spPr>
      </p:pic>
      <p:pic>
        <p:nvPicPr>
          <p:cNvPr id="246" name="Google Shape;246;p39"/>
          <p:cNvPicPr preferRelativeResize="0"/>
          <p:nvPr/>
        </p:nvPicPr>
        <p:blipFill rotWithShape="1">
          <a:blip r:embed="rId4">
            <a:alphaModFix/>
          </a:blip>
          <a:srcRect b="40334" l="0" r="0" t="0"/>
          <a:stretch/>
        </p:blipFill>
        <p:spPr>
          <a:xfrm>
            <a:off x="420075" y="1363175"/>
            <a:ext cx="403013" cy="241975"/>
          </a:xfrm>
          <a:prstGeom prst="rect">
            <a:avLst/>
          </a:prstGeom>
          <a:noFill/>
          <a:ln>
            <a:noFill/>
          </a:ln>
        </p:spPr>
      </p:pic>
      <p:pic>
        <p:nvPicPr>
          <p:cNvPr id="247" name="Google Shape;247;p39"/>
          <p:cNvPicPr preferRelativeResize="0"/>
          <p:nvPr/>
        </p:nvPicPr>
        <p:blipFill>
          <a:blip r:embed="rId5">
            <a:alphaModFix/>
          </a:blip>
          <a:stretch>
            <a:fillRect/>
          </a:stretch>
        </p:blipFill>
        <p:spPr>
          <a:xfrm>
            <a:off x="1436200" y="2571749"/>
            <a:ext cx="573475" cy="845844"/>
          </a:xfrm>
          <a:prstGeom prst="rect">
            <a:avLst/>
          </a:prstGeom>
          <a:noFill/>
          <a:ln>
            <a:noFill/>
          </a:ln>
        </p:spPr>
      </p:pic>
      <p:pic>
        <p:nvPicPr>
          <p:cNvPr id="248" name="Google Shape;248;p39"/>
          <p:cNvPicPr preferRelativeResize="0"/>
          <p:nvPr/>
        </p:nvPicPr>
        <p:blipFill rotWithShape="1">
          <a:blip r:embed="rId6">
            <a:alphaModFix/>
          </a:blip>
          <a:srcRect b="0" l="0" r="0" t="40582"/>
          <a:stretch/>
        </p:blipFill>
        <p:spPr>
          <a:xfrm>
            <a:off x="88386" y="2965348"/>
            <a:ext cx="590861" cy="307326"/>
          </a:xfrm>
          <a:prstGeom prst="rect">
            <a:avLst/>
          </a:prstGeom>
          <a:noFill/>
          <a:ln>
            <a:noFill/>
          </a:ln>
        </p:spPr>
      </p:pic>
      <p:pic>
        <p:nvPicPr>
          <p:cNvPr id="249" name="Google Shape;249;p39"/>
          <p:cNvPicPr preferRelativeResize="0"/>
          <p:nvPr/>
        </p:nvPicPr>
        <p:blipFill rotWithShape="1">
          <a:blip r:embed="rId7">
            <a:alphaModFix/>
          </a:blip>
          <a:srcRect b="0" l="0" r="0" t="40504"/>
          <a:stretch/>
        </p:blipFill>
        <p:spPr>
          <a:xfrm>
            <a:off x="511650" y="2959924"/>
            <a:ext cx="713200" cy="318181"/>
          </a:xfrm>
          <a:prstGeom prst="rect">
            <a:avLst/>
          </a:prstGeom>
          <a:noFill/>
          <a:ln>
            <a:noFill/>
          </a:ln>
        </p:spPr>
      </p:pic>
      <p:pic>
        <p:nvPicPr>
          <p:cNvPr id="250" name="Google Shape;250;p39"/>
          <p:cNvPicPr preferRelativeResize="0"/>
          <p:nvPr/>
        </p:nvPicPr>
        <p:blipFill>
          <a:blip r:embed="rId8">
            <a:alphaModFix/>
          </a:blip>
          <a:stretch>
            <a:fillRect/>
          </a:stretch>
        </p:blipFill>
        <p:spPr>
          <a:xfrm>
            <a:off x="7872650" y="3732950"/>
            <a:ext cx="983453" cy="633352"/>
          </a:xfrm>
          <a:prstGeom prst="rect">
            <a:avLst/>
          </a:prstGeom>
          <a:noFill/>
          <a:ln>
            <a:noFill/>
          </a:ln>
        </p:spPr>
      </p:pic>
      <p:pic>
        <p:nvPicPr>
          <p:cNvPr id="251" name="Google Shape;251;p39"/>
          <p:cNvPicPr preferRelativeResize="0"/>
          <p:nvPr/>
        </p:nvPicPr>
        <p:blipFill>
          <a:blip r:embed="rId9">
            <a:alphaModFix/>
          </a:blip>
          <a:stretch>
            <a:fillRect/>
          </a:stretch>
        </p:blipFill>
        <p:spPr>
          <a:xfrm>
            <a:off x="1604575" y="3732941"/>
            <a:ext cx="713200" cy="555959"/>
          </a:xfrm>
          <a:prstGeom prst="rect">
            <a:avLst/>
          </a:prstGeom>
          <a:noFill/>
          <a:ln>
            <a:noFill/>
          </a:ln>
        </p:spPr>
      </p:pic>
      <p:pic>
        <p:nvPicPr>
          <p:cNvPr id="252" name="Google Shape;252;p39"/>
          <p:cNvPicPr preferRelativeResize="0"/>
          <p:nvPr/>
        </p:nvPicPr>
        <p:blipFill>
          <a:blip r:embed="rId9">
            <a:alphaModFix/>
          </a:blip>
          <a:stretch>
            <a:fillRect/>
          </a:stretch>
        </p:blipFill>
        <p:spPr>
          <a:xfrm>
            <a:off x="6371950" y="3732941"/>
            <a:ext cx="713200" cy="555959"/>
          </a:xfrm>
          <a:prstGeom prst="rect">
            <a:avLst/>
          </a:prstGeom>
          <a:noFill/>
          <a:ln>
            <a:noFill/>
          </a:ln>
        </p:spPr>
      </p:pic>
      <p:pic>
        <p:nvPicPr>
          <p:cNvPr id="253" name="Google Shape;253;p39"/>
          <p:cNvPicPr preferRelativeResize="0"/>
          <p:nvPr/>
        </p:nvPicPr>
        <p:blipFill>
          <a:blip r:embed="rId10">
            <a:alphaModFix/>
          </a:blip>
          <a:stretch>
            <a:fillRect/>
          </a:stretch>
        </p:blipFill>
        <p:spPr>
          <a:xfrm>
            <a:off x="334847" y="3807944"/>
            <a:ext cx="573475" cy="405952"/>
          </a:xfrm>
          <a:prstGeom prst="rect">
            <a:avLst/>
          </a:prstGeom>
          <a:noFill/>
          <a:ln>
            <a:noFill/>
          </a:ln>
        </p:spPr>
      </p:pic>
      <p:pic>
        <p:nvPicPr>
          <p:cNvPr id="254" name="Google Shape;254;p39"/>
          <p:cNvPicPr preferRelativeResize="0"/>
          <p:nvPr/>
        </p:nvPicPr>
        <p:blipFill>
          <a:blip r:embed="rId11">
            <a:alphaModFix/>
          </a:blip>
          <a:stretch>
            <a:fillRect/>
          </a:stretch>
        </p:blipFill>
        <p:spPr>
          <a:xfrm>
            <a:off x="198660" y="2059566"/>
            <a:ext cx="845850" cy="318935"/>
          </a:xfrm>
          <a:prstGeom prst="rect">
            <a:avLst/>
          </a:prstGeom>
          <a:noFill/>
          <a:ln>
            <a:noFill/>
          </a:ln>
        </p:spPr>
      </p:pic>
      <p:sp>
        <p:nvSpPr>
          <p:cNvPr id="255" name="Google Shape;255;p39"/>
          <p:cNvSpPr txBox="1"/>
          <p:nvPr/>
        </p:nvSpPr>
        <p:spPr>
          <a:xfrm>
            <a:off x="1225" y="0"/>
            <a:ext cx="7560000" cy="651000"/>
          </a:xfrm>
          <a:prstGeom prst="rect">
            <a:avLst/>
          </a:prstGeom>
          <a:solidFill>
            <a:srgbClr val="1E88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EFEF"/>
                </a:solidFill>
                <a:latin typeface="Amatic SC"/>
                <a:ea typeface="Amatic SC"/>
                <a:cs typeface="Amatic SC"/>
                <a:sym typeface="Amatic SC"/>
              </a:rPr>
              <a:t>Week Of: August 17-21</a:t>
            </a:r>
            <a:endParaRPr b="1" sz="4800">
              <a:solidFill>
                <a:srgbClr val="EFEFEF"/>
              </a:solidFill>
              <a:latin typeface="Amatic SC"/>
              <a:ea typeface="Amatic SC"/>
              <a:cs typeface="Amatic SC"/>
              <a:sym typeface="Amatic SC"/>
            </a:endParaRPr>
          </a:p>
        </p:txBody>
      </p:sp>
      <p:pic>
        <p:nvPicPr>
          <p:cNvPr id="256" name="Google Shape;256;p39"/>
          <p:cNvPicPr preferRelativeResize="0"/>
          <p:nvPr/>
        </p:nvPicPr>
        <p:blipFill>
          <a:blip r:embed="rId12">
            <a:alphaModFix/>
          </a:blip>
          <a:stretch>
            <a:fillRect/>
          </a:stretch>
        </p:blipFill>
        <p:spPr>
          <a:xfrm>
            <a:off x="7593053" y="-1"/>
            <a:ext cx="1542648" cy="65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8"/>
          <p:cNvSpPr txBox="1"/>
          <p:nvPr/>
        </p:nvSpPr>
        <p:spPr>
          <a:xfrm>
            <a:off x="1314725" y="130050"/>
            <a:ext cx="6435900" cy="844200"/>
          </a:xfrm>
          <a:prstGeom prst="rect">
            <a:avLst/>
          </a:prstGeom>
          <a:solidFill>
            <a:srgbClr val="01C5C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EFEFEF"/>
                </a:solidFill>
                <a:latin typeface="Amatic SC"/>
                <a:ea typeface="Amatic SC"/>
                <a:cs typeface="Amatic SC"/>
                <a:sym typeface="Amatic SC"/>
              </a:rPr>
              <a:t>Disengage stress</a:t>
            </a:r>
            <a:endParaRPr b="1" sz="4800">
              <a:solidFill>
                <a:srgbClr val="EFEFEF"/>
              </a:solidFill>
              <a:latin typeface="Amatic SC"/>
              <a:ea typeface="Amatic SC"/>
              <a:cs typeface="Amatic SC"/>
              <a:sym typeface="Amatic SC"/>
            </a:endParaRPr>
          </a:p>
        </p:txBody>
      </p:sp>
      <p:pic>
        <p:nvPicPr>
          <p:cNvPr id="78" name="Google Shape;78;p18"/>
          <p:cNvPicPr preferRelativeResize="0"/>
          <p:nvPr/>
        </p:nvPicPr>
        <p:blipFill rotWithShape="1">
          <a:blip r:embed="rId3">
            <a:alphaModFix/>
          </a:blip>
          <a:srcRect b="13028" l="0" r="2018" t="0"/>
          <a:stretch/>
        </p:blipFill>
        <p:spPr>
          <a:xfrm>
            <a:off x="2601050" y="1202850"/>
            <a:ext cx="3753050" cy="333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9"/>
          <p:cNvPicPr preferRelativeResize="0"/>
          <p:nvPr/>
        </p:nvPicPr>
        <p:blipFill rotWithShape="1">
          <a:blip r:embed="rId3">
            <a:alphaModFix/>
          </a:blip>
          <a:srcRect b="20103" l="0" r="0" t="18976"/>
          <a:stretch/>
        </p:blipFill>
        <p:spPr>
          <a:xfrm>
            <a:off x="1536025" y="286600"/>
            <a:ext cx="6591475" cy="4015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20"/>
          <p:cNvPicPr preferRelativeResize="0"/>
          <p:nvPr/>
        </p:nvPicPr>
        <p:blipFill rotWithShape="1">
          <a:blip r:embed="rId3">
            <a:alphaModFix/>
          </a:blip>
          <a:srcRect b="4919" l="27412" r="27677" t="26086"/>
          <a:stretch/>
        </p:blipFill>
        <p:spPr>
          <a:xfrm>
            <a:off x="2120700" y="81250"/>
            <a:ext cx="5147501" cy="4446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1">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4" name="Google Shape;94;p21">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nvSpPr>
        <p:spPr>
          <a:xfrm>
            <a:off x="1386275" y="1153075"/>
            <a:ext cx="6309600" cy="3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Barlow Semi Condensed"/>
                <a:ea typeface="Barlow Semi Condensed"/>
                <a:cs typeface="Barlow Semi Condensed"/>
                <a:sym typeface="Barlow Semi Condensed"/>
              </a:rPr>
              <a:t>Take a deep breath in, as you breathe out drag the heart to the middle</a:t>
            </a:r>
            <a:endParaRPr b="1" sz="1600">
              <a:solidFill>
                <a:srgbClr val="FFFFFF"/>
              </a:solidFill>
              <a:latin typeface="Barlow Semi Condensed"/>
              <a:ea typeface="Barlow Semi Condensed"/>
              <a:cs typeface="Barlow Semi Condensed"/>
              <a:sym typeface="Barlow Semi Condensed"/>
            </a:endParaRPr>
          </a:p>
        </p:txBody>
      </p:sp>
      <p:sp>
        <p:nvSpPr>
          <p:cNvPr id="96" name="Google Shape;96;p21"/>
          <p:cNvSpPr/>
          <p:nvPr/>
        </p:nvSpPr>
        <p:spPr>
          <a:xfrm>
            <a:off x="3056100" y="1399900"/>
            <a:ext cx="3031800" cy="2938500"/>
          </a:xfrm>
          <a:prstGeom prst="ellipse">
            <a:avLst/>
          </a:prstGeom>
          <a:solidFill>
            <a:srgbClr val="01C5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21"/>
          <p:cNvGrpSpPr/>
          <p:nvPr/>
        </p:nvGrpSpPr>
        <p:grpSpPr>
          <a:xfrm>
            <a:off x="130187" y="157533"/>
            <a:ext cx="506433" cy="504363"/>
            <a:chOff x="4947800" y="4099750"/>
            <a:chExt cx="330225" cy="328875"/>
          </a:xfrm>
        </p:grpSpPr>
        <p:sp>
          <p:nvSpPr>
            <p:cNvPr id="98" name="Google Shape;98;p21"/>
            <p:cNvSpPr/>
            <p:nvPr/>
          </p:nvSpPr>
          <p:spPr>
            <a:xfrm>
              <a:off x="5031950" y="4184175"/>
              <a:ext cx="161925" cy="160250"/>
            </a:xfrm>
            <a:custGeom>
              <a:rect b="b" l="l" r="r" t="t"/>
              <a:pathLst>
                <a:path extrusionOk="0" h="6410" w="6477">
                  <a:moveTo>
                    <a:pt x="325" y="0"/>
                  </a:moveTo>
                  <a:cubicBezTo>
                    <a:pt x="252" y="0"/>
                    <a:pt x="177" y="27"/>
                    <a:pt x="118" y="80"/>
                  </a:cubicBezTo>
                  <a:cubicBezTo>
                    <a:pt x="1" y="198"/>
                    <a:pt x="1" y="379"/>
                    <a:pt x="118" y="497"/>
                  </a:cubicBezTo>
                  <a:lnTo>
                    <a:pt x="5953" y="6321"/>
                  </a:lnTo>
                  <a:cubicBezTo>
                    <a:pt x="6007" y="6380"/>
                    <a:pt x="6081" y="6409"/>
                    <a:pt x="6156" y="6409"/>
                  </a:cubicBezTo>
                  <a:cubicBezTo>
                    <a:pt x="6231" y="6409"/>
                    <a:pt x="6306" y="6380"/>
                    <a:pt x="6359" y="6321"/>
                  </a:cubicBezTo>
                  <a:cubicBezTo>
                    <a:pt x="6477" y="6214"/>
                    <a:pt x="6477" y="6032"/>
                    <a:pt x="6359" y="5915"/>
                  </a:cubicBezTo>
                  <a:lnTo>
                    <a:pt x="524" y="80"/>
                  </a:lnTo>
                  <a:cubicBezTo>
                    <a:pt x="471" y="27"/>
                    <a:pt x="399" y="0"/>
                    <a:pt x="3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1"/>
            <p:cNvSpPr/>
            <p:nvPr/>
          </p:nvSpPr>
          <p:spPr>
            <a:xfrm>
              <a:off x="5031950" y="4182350"/>
              <a:ext cx="161925" cy="160450"/>
            </a:xfrm>
            <a:custGeom>
              <a:rect b="b" l="l" r="r" t="t"/>
              <a:pathLst>
                <a:path extrusionOk="0" h="6418" w="6477">
                  <a:moveTo>
                    <a:pt x="6156" y="1"/>
                  </a:moveTo>
                  <a:cubicBezTo>
                    <a:pt x="6081" y="1"/>
                    <a:pt x="6007" y="30"/>
                    <a:pt x="5953" y="89"/>
                  </a:cubicBezTo>
                  <a:lnTo>
                    <a:pt x="118" y="5924"/>
                  </a:lnTo>
                  <a:cubicBezTo>
                    <a:pt x="1" y="6031"/>
                    <a:pt x="1" y="6223"/>
                    <a:pt x="118" y="6330"/>
                  </a:cubicBezTo>
                  <a:cubicBezTo>
                    <a:pt x="177" y="6389"/>
                    <a:pt x="252" y="6418"/>
                    <a:pt x="325" y="6418"/>
                  </a:cubicBezTo>
                  <a:cubicBezTo>
                    <a:pt x="399" y="6418"/>
                    <a:pt x="471" y="6389"/>
                    <a:pt x="524" y="6330"/>
                  </a:cubicBezTo>
                  <a:lnTo>
                    <a:pt x="6359" y="495"/>
                  </a:lnTo>
                  <a:cubicBezTo>
                    <a:pt x="6477" y="388"/>
                    <a:pt x="6477" y="207"/>
                    <a:pt x="6359" y="89"/>
                  </a:cubicBezTo>
                  <a:cubicBezTo>
                    <a:pt x="6306" y="30"/>
                    <a:pt x="6231" y="1"/>
                    <a:pt x="61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p:nvPr/>
          </p:nvSpPr>
          <p:spPr>
            <a:xfrm>
              <a:off x="4947800" y="4099750"/>
              <a:ext cx="330225" cy="328875"/>
            </a:xfrm>
            <a:custGeom>
              <a:rect b="b" l="l" r="r" t="t"/>
              <a:pathLst>
                <a:path extrusionOk="0" h="13155" w="13209">
                  <a:moveTo>
                    <a:pt x="6606" y="1"/>
                  </a:moveTo>
                  <a:cubicBezTo>
                    <a:pt x="6447" y="1"/>
                    <a:pt x="6316" y="130"/>
                    <a:pt x="6316" y="294"/>
                  </a:cubicBezTo>
                  <a:lnTo>
                    <a:pt x="6316" y="5541"/>
                  </a:lnTo>
                  <a:cubicBezTo>
                    <a:pt x="6316" y="5958"/>
                    <a:pt x="5974" y="6289"/>
                    <a:pt x="5558" y="6289"/>
                  </a:cubicBezTo>
                  <a:lnTo>
                    <a:pt x="332" y="6289"/>
                  </a:lnTo>
                  <a:cubicBezTo>
                    <a:pt x="193" y="6289"/>
                    <a:pt x="54" y="6385"/>
                    <a:pt x="33" y="6535"/>
                  </a:cubicBezTo>
                  <a:cubicBezTo>
                    <a:pt x="1" y="6717"/>
                    <a:pt x="140" y="6866"/>
                    <a:pt x="321" y="6866"/>
                  </a:cubicBezTo>
                  <a:lnTo>
                    <a:pt x="5558" y="6866"/>
                  </a:lnTo>
                  <a:cubicBezTo>
                    <a:pt x="5974" y="6866"/>
                    <a:pt x="6316" y="7208"/>
                    <a:pt x="6316" y="7625"/>
                  </a:cubicBezTo>
                  <a:lnTo>
                    <a:pt x="6316" y="12850"/>
                  </a:lnTo>
                  <a:cubicBezTo>
                    <a:pt x="6316" y="12989"/>
                    <a:pt x="6412" y="13128"/>
                    <a:pt x="6562" y="13150"/>
                  </a:cubicBezTo>
                  <a:cubicBezTo>
                    <a:pt x="6579" y="13153"/>
                    <a:pt x="6595" y="13154"/>
                    <a:pt x="6612" y="13154"/>
                  </a:cubicBezTo>
                  <a:cubicBezTo>
                    <a:pt x="6763" y="13154"/>
                    <a:pt x="6893" y="13025"/>
                    <a:pt x="6893" y="12861"/>
                  </a:cubicBezTo>
                  <a:lnTo>
                    <a:pt x="6893" y="7625"/>
                  </a:lnTo>
                  <a:cubicBezTo>
                    <a:pt x="6893" y="7208"/>
                    <a:pt x="7235" y="6866"/>
                    <a:pt x="7652" y="6866"/>
                  </a:cubicBezTo>
                  <a:lnTo>
                    <a:pt x="12888" y="6866"/>
                  </a:lnTo>
                  <a:cubicBezTo>
                    <a:pt x="13070" y="6866"/>
                    <a:pt x="13209" y="6717"/>
                    <a:pt x="13177" y="6535"/>
                  </a:cubicBezTo>
                  <a:cubicBezTo>
                    <a:pt x="13155" y="6385"/>
                    <a:pt x="13017" y="6289"/>
                    <a:pt x="12878" y="6289"/>
                  </a:cubicBezTo>
                  <a:lnTo>
                    <a:pt x="7652" y="6289"/>
                  </a:lnTo>
                  <a:cubicBezTo>
                    <a:pt x="7235" y="6289"/>
                    <a:pt x="6893" y="5958"/>
                    <a:pt x="6893" y="5541"/>
                  </a:cubicBezTo>
                  <a:lnTo>
                    <a:pt x="6893" y="305"/>
                  </a:lnTo>
                  <a:cubicBezTo>
                    <a:pt x="6893" y="166"/>
                    <a:pt x="6797" y="27"/>
                    <a:pt x="6658" y="6"/>
                  </a:cubicBezTo>
                  <a:cubicBezTo>
                    <a:pt x="6641" y="2"/>
                    <a:pt x="6623" y="1"/>
                    <a:pt x="66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1"/>
            <p:cNvSpPr/>
            <p:nvPr/>
          </p:nvSpPr>
          <p:spPr>
            <a:xfrm>
              <a:off x="4997225" y="4149225"/>
              <a:ext cx="27275" cy="25875"/>
            </a:xfrm>
            <a:custGeom>
              <a:rect b="b" l="l" r="r" t="t"/>
              <a:pathLst>
                <a:path extrusionOk="0" h="1035" w="1091">
                  <a:moveTo>
                    <a:pt x="325" y="1"/>
                  </a:moveTo>
                  <a:cubicBezTo>
                    <a:pt x="252" y="1"/>
                    <a:pt x="177" y="30"/>
                    <a:pt x="118" y="89"/>
                  </a:cubicBezTo>
                  <a:cubicBezTo>
                    <a:pt x="1" y="207"/>
                    <a:pt x="1" y="388"/>
                    <a:pt x="118" y="495"/>
                  </a:cubicBezTo>
                  <a:lnTo>
                    <a:pt x="567" y="955"/>
                  </a:lnTo>
                  <a:cubicBezTo>
                    <a:pt x="626" y="1008"/>
                    <a:pt x="701" y="1035"/>
                    <a:pt x="774" y="1035"/>
                  </a:cubicBezTo>
                  <a:cubicBezTo>
                    <a:pt x="848" y="1035"/>
                    <a:pt x="920" y="1008"/>
                    <a:pt x="973" y="955"/>
                  </a:cubicBezTo>
                  <a:cubicBezTo>
                    <a:pt x="1091" y="837"/>
                    <a:pt x="1091" y="655"/>
                    <a:pt x="973" y="538"/>
                  </a:cubicBezTo>
                  <a:lnTo>
                    <a:pt x="524" y="89"/>
                  </a:lnTo>
                  <a:cubicBezTo>
                    <a:pt x="471" y="30"/>
                    <a:pt x="399" y="1"/>
                    <a:pt x="3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1"/>
            <p:cNvSpPr/>
            <p:nvPr/>
          </p:nvSpPr>
          <p:spPr>
            <a:xfrm>
              <a:off x="5199725" y="4351725"/>
              <a:ext cx="27275" cy="25825"/>
            </a:xfrm>
            <a:custGeom>
              <a:rect b="b" l="l" r="r" t="t"/>
              <a:pathLst>
                <a:path extrusionOk="0" h="1033" w="1091">
                  <a:moveTo>
                    <a:pt x="317" y="1"/>
                  </a:moveTo>
                  <a:cubicBezTo>
                    <a:pt x="244" y="1"/>
                    <a:pt x="172" y="30"/>
                    <a:pt x="118" y="89"/>
                  </a:cubicBezTo>
                  <a:cubicBezTo>
                    <a:pt x="1" y="196"/>
                    <a:pt x="1" y="388"/>
                    <a:pt x="118" y="495"/>
                  </a:cubicBezTo>
                  <a:lnTo>
                    <a:pt x="567" y="944"/>
                  </a:lnTo>
                  <a:cubicBezTo>
                    <a:pt x="621" y="1003"/>
                    <a:pt x="695" y="1032"/>
                    <a:pt x="770" y="1032"/>
                  </a:cubicBezTo>
                  <a:cubicBezTo>
                    <a:pt x="845" y="1032"/>
                    <a:pt x="920" y="1003"/>
                    <a:pt x="973" y="944"/>
                  </a:cubicBezTo>
                  <a:cubicBezTo>
                    <a:pt x="1091" y="837"/>
                    <a:pt x="1091" y="656"/>
                    <a:pt x="973" y="538"/>
                  </a:cubicBezTo>
                  <a:lnTo>
                    <a:pt x="524" y="89"/>
                  </a:lnTo>
                  <a:cubicBezTo>
                    <a:pt x="466" y="30"/>
                    <a:pt x="391" y="1"/>
                    <a:pt x="3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1"/>
            <p:cNvSpPr/>
            <p:nvPr/>
          </p:nvSpPr>
          <p:spPr>
            <a:xfrm>
              <a:off x="4997225" y="4351725"/>
              <a:ext cx="27275" cy="25825"/>
            </a:xfrm>
            <a:custGeom>
              <a:rect b="b" l="l" r="r" t="t"/>
              <a:pathLst>
                <a:path extrusionOk="0" h="1033" w="1091">
                  <a:moveTo>
                    <a:pt x="774" y="1"/>
                  </a:moveTo>
                  <a:cubicBezTo>
                    <a:pt x="701" y="1"/>
                    <a:pt x="626" y="30"/>
                    <a:pt x="567" y="89"/>
                  </a:cubicBezTo>
                  <a:lnTo>
                    <a:pt x="118" y="538"/>
                  </a:lnTo>
                  <a:cubicBezTo>
                    <a:pt x="1" y="656"/>
                    <a:pt x="1" y="837"/>
                    <a:pt x="118" y="944"/>
                  </a:cubicBezTo>
                  <a:cubicBezTo>
                    <a:pt x="177" y="1003"/>
                    <a:pt x="252" y="1032"/>
                    <a:pt x="325" y="1032"/>
                  </a:cubicBezTo>
                  <a:cubicBezTo>
                    <a:pt x="399" y="1032"/>
                    <a:pt x="471" y="1003"/>
                    <a:pt x="524" y="944"/>
                  </a:cubicBezTo>
                  <a:lnTo>
                    <a:pt x="973" y="495"/>
                  </a:lnTo>
                  <a:cubicBezTo>
                    <a:pt x="1091" y="388"/>
                    <a:pt x="1091" y="196"/>
                    <a:pt x="973" y="89"/>
                  </a:cubicBezTo>
                  <a:cubicBezTo>
                    <a:pt x="920" y="30"/>
                    <a:pt x="848" y="1"/>
                    <a:pt x="7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5199725" y="4149425"/>
              <a:ext cx="27275" cy="25675"/>
            </a:xfrm>
            <a:custGeom>
              <a:rect b="b" l="l" r="r" t="t"/>
              <a:pathLst>
                <a:path extrusionOk="0" h="1027" w="1091">
                  <a:moveTo>
                    <a:pt x="770" y="1"/>
                  </a:moveTo>
                  <a:cubicBezTo>
                    <a:pt x="695" y="1"/>
                    <a:pt x="621" y="28"/>
                    <a:pt x="567" y="81"/>
                  </a:cubicBezTo>
                  <a:lnTo>
                    <a:pt x="118" y="530"/>
                  </a:lnTo>
                  <a:cubicBezTo>
                    <a:pt x="1" y="647"/>
                    <a:pt x="1" y="829"/>
                    <a:pt x="118" y="947"/>
                  </a:cubicBezTo>
                  <a:cubicBezTo>
                    <a:pt x="172" y="1000"/>
                    <a:pt x="244" y="1027"/>
                    <a:pt x="317" y="1027"/>
                  </a:cubicBezTo>
                  <a:cubicBezTo>
                    <a:pt x="391" y="1027"/>
                    <a:pt x="466" y="1000"/>
                    <a:pt x="524" y="947"/>
                  </a:cubicBezTo>
                  <a:lnTo>
                    <a:pt x="973" y="498"/>
                  </a:lnTo>
                  <a:cubicBezTo>
                    <a:pt x="1091" y="380"/>
                    <a:pt x="1091" y="199"/>
                    <a:pt x="973" y="81"/>
                  </a:cubicBezTo>
                  <a:cubicBezTo>
                    <a:pt x="920" y="28"/>
                    <a:pt x="845" y="1"/>
                    <a:pt x="7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21"/>
          <p:cNvSpPr txBox="1"/>
          <p:nvPr>
            <p:ph type="title"/>
          </p:nvPr>
        </p:nvSpPr>
        <p:spPr>
          <a:xfrm>
            <a:off x="347825" y="350200"/>
            <a:ext cx="8448900" cy="623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rgbClr val="523096"/>
                </a:solidFill>
                <a:latin typeface="Lato"/>
                <a:ea typeface="Lato"/>
                <a:cs typeface="Lato"/>
                <a:sym typeface="Lato"/>
              </a:rPr>
              <a:t>Connect To Your Heart</a:t>
            </a:r>
            <a:endParaRPr b="1">
              <a:solidFill>
                <a:srgbClr val="523096"/>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nvSpPr>
        <p:spPr>
          <a:xfrm>
            <a:off x="476100" y="1212325"/>
            <a:ext cx="3989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ontserrat"/>
                <a:ea typeface="Montserrat"/>
                <a:cs typeface="Montserrat"/>
                <a:sym typeface="Montserrat"/>
              </a:rPr>
              <a:t>Feelings Check in:</a:t>
            </a:r>
            <a:endParaRPr b="1" sz="2300">
              <a:latin typeface="Montserrat"/>
              <a:ea typeface="Montserrat"/>
              <a:cs typeface="Montserrat"/>
              <a:sym typeface="Montserrat"/>
            </a:endParaRPr>
          </a:p>
          <a:p>
            <a:pPr indent="0" lvl="0" marL="0" rtl="0" algn="l">
              <a:spcBef>
                <a:spcPts val="0"/>
              </a:spcBef>
              <a:spcAft>
                <a:spcPts val="0"/>
              </a:spcAft>
              <a:buNone/>
            </a:pPr>
            <a:r>
              <a:t/>
            </a:r>
            <a:endParaRPr b="1" sz="17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feel__________.</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way because…</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in my ________.</a:t>
            </a:r>
            <a:endParaRPr b="1" sz="3000">
              <a:latin typeface="Montserrat"/>
              <a:ea typeface="Montserrat"/>
              <a:cs typeface="Montserrat"/>
              <a:sym typeface="Montserrat"/>
            </a:endParaRPr>
          </a:p>
        </p:txBody>
      </p:sp>
      <p:pic>
        <p:nvPicPr>
          <p:cNvPr id="111" name="Google Shape;111;p22"/>
          <p:cNvPicPr preferRelativeResize="0"/>
          <p:nvPr/>
        </p:nvPicPr>
        <p:blipFill rotWithShape="1">
          <a:blip r:embed="rId3">
            <a:alphaModFix/>
          </a:blip>
          <a:srcRect b="29334" l="38147" r="27788" t="28413"/>
          <a:stretch/>
        </p:blipFill>
        <p:spPr>
          <a:xfrm>
            <a:off x="4572000" y="1180712"/>
            <a:ext cx="3989700" cy="27820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3"/>
          <p:cNvSpPr txBox="1"/>
          <p:nvPr/>
        </p:nvSpPr>
        <p:spPr>
          <a:xfrm>
            <a:off x="476100" y="1212325"/>
            <a:ext cx="3989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ontserrat"/>
                <a:ea typeface="Montserrat"/>
                <a:cs typeface="Montserrat"/>
                <a:sym typeface="Montserrat"/>
              </a:rPr>
              <a:t>Feelings Check in:</a:t>
            </a:r>
            <a:endParaRPr b="1" sz="2300">
              <a:latin typeface="Montserrat"/>
              <a:ea typeface="Montserrat"/>
              <a:cs typeface="Montserrat"/>
              <a:sym typeface="Montserrat"/>
            </a:endParaRPr>
          </a:p>
          <a:p>
            <a:pPr indent="0" lvl="0" marL="0" rtl="0" algn="l">
              <a:spcBef>
                <a:spcPts val="0"/>
              </a:spcBef>
              <a:spcAft>
                <a:spcPts val="0"/>
              </a:spcAft>
              <a:buNone/>
            </a:pPr>
            <a:r>
              <a:t/>
            </a:r>
            <a:endParaRPr b="1" sz="17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feel__________.</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way because…</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in my ________.</a:t>
            </a:r>
            <a:endParaRPr b="1" sz="3000">
              <a:latin typeface="Montserrat"/>
              <a:ea typeface="Montserrat"/>
              <a:cs typeface="Montserrat"/>
              <a:sym typeface="Montserrat"/>
            </a:endParaRPr>
          </a:p>
        </p:txBody>
      </p:sp>
      <p:pic>
        <p:nvPicPr>
          <p:cNvPr id="117" name="Google Shape;117;p23"/>
          <p:cNvPicPr preferRelativeResize="0"/>
          <p:nvPr/>
        </p:nvPicPr>
        <p:blipFill rotWithShape="1">
          <a:blip r:embed="rId3">
            <a:alphaModFix/>
          </a:blip>
          <a:srcRect b="23778" l="42669" r="31642" t="27931"/>
          <a:stretch/>
        </p:blipFill>
        <p:spPr>
          <a:xfrm>
            <a:off x="4572000" y="826087"/>
            <a:ext cx="3569426" cy="3772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nvSpPr>
        <p:spPr>
          <a:xfrm>
            <a:off x="476100" y="1212325"/>
            <a:ext cx="3989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ontserrat"/>
                <a:ea typeface="Montserrat"/>
                <a:cs typeface="Montserrat"/>
                <a:sym typeface="Montserrat"/>
              </a:rPr>
              <a:t>Feelings Check in:</a:t>
            </a:r>
            <a:endParaRPr b="1" sz="2300">
              <a:latin typeface="Montserrat"/>
              <a:ea typeface="Montserrat"/>
              <a:cs typeface="Montserrat"/>
              <a:sym typeface="Montserrat"/>
            </a:endParaRPr>
          </a:p>
          <a:p>
            <a:pPr indent="0" lvl="0" marL="0" rtl="0" algn="l">
              <a:spcBef>
                <a:spcPts val="0"/>
              </a:spcBef>
              <a:spcAft>
                <a:spcPts val="0"/>
              </a:spcAft>
              <a:buNone/>
            </a:pPr>
            <a:r>
              <a:t/>
            </a:r>
            <a:endParaRPr b="1" sz="17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feel__________.</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way because…</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I feel this in my ________.</a:t>
            </a:r>
            <a:endParaRPr b="1" sz="3000">
              <a:latin typeface="Montserrat"/>
              <a:ea typeface="Montserrat"/>
              <a:cs typeface="Montserrat"/>
              <a:sym typeface="Montserrat"/>
            </a:endParaRPr>
          </a:p>
        </p:txBody>
      </p:sp>
      <p:pic>
        <p:nvPicPr>
          <p:cNvPr id="123" name="Google Shape;123;p24"/>
          <p:cNvPicPr preferRelativeResize="0"/>
          <p:nvPr/>
        </p:nvPicPr>
        <p:blipFill>
          <a:blip r:embed="rId3">
            <a:alphaModFix/>
          </a:blip>
          <a:stretch>
            <a:fillRect/>
          </a:stretch>
        </p:blipFill>
        <p:spPr>
          <a:xfrm>
            <a:off x="3922600" y="53063"/>
            <a:ext cx="5045125" cy="5037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